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8" r:id="rId2"/>
    <p:sldId id="289" r:id="rId3"/>
    <p:sldId id="279" r:id="rId4"/>
    <p:sldId id="256" r:id="rId5"/>
    <p:sldId id="276" r:id="rId6"/>
    <p:sldId id="288" r:id="rId7"/>
    <p:sldId id="277" r:id="rId8"/>
    <p:sldId id="259" r:id="rId9"/>
    <p:sldId id="282" r:id="rId10"/>
    <p:sldId id="281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84" r:id="rId19"/>
    <p:sldId id="285" r:id="rId20"/>
    <p:sldId id="269" r:id="rId21"/>
    <p:sldId id="286" r:id="rId22"/>
    <p:sldId id="280" r:id="rId23"/>
    <p:sldId id="283" r:id="rId24"/>
    <p:sldId id="28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3BCF93-43FA-4CD3-97FC-0F09203C314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94AB97-C66E-49FF-AD9E-7D1707D249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57752" y="5072074"/>
            <a:ext cx="3929090" cy="10715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Presidente Sargento Ramos</a:t>
            </a:r>
          </a:p>
          <a:p>
            <a:pPr>
              <a:buNone/>
            </a:pPr>
            <a:r>
              <a:rPr lang="pt-BR" dirty="0" smtClean="0"/>
              <a:t>Assistente Social </a:t>
            </a:r>
            <a:r>
              <a:rPr lang="pt-BR" dirty="0" err="1" smtClean="0"/>
              <a:t>Lázara</a:t>
            </a:r>
            <a:endParaRPr lang="pt-BR" dirty="0" smtClean="0"/>
          </a:p>
          <a:p>
            <a:pPr>
              <a:buNone/>
            </a:pPr>
            <a:r>
              <a:rPr lang="pt-BR" dirty="0" err="1" smtClean="0"/>
              <a:t>Profa</a:t>
            </a:r>
            <a:r>
              <a:rPr lang="pt-BR" dirty="0" smtClean="0"/>
              <a:t>. Dra. Adriana Lucinda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71524" y="1571612"/>
            <a:ext cx="8372476" cy="2071702"/>
          </a:xfrm>
        </p:spPr>
        <p:txBody>
          <a:bodyPr>
            <a:noAutofit/>
          </a:bodyPr>
          <a:lstStyle/>
          <a:p>
            <a:pPr algn="ctr"/>
            <a:r>
              <a:rPr lang="pt-BR" sz="7200" dirty="0" smtClean="0"/>
              <a:t>Conselho da Comunidade de Matinhos</a:t>
            </a:r>
            <a:endParaRPr lang="pt-BR" sz="7200" dirty="0"/>
          </a:p>
        </p:txBody>
      </p:sp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00232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 Mapeamento identificou um total de 555 pessoas em processo de acompanhamento pelo Conselho, dentre elas: </a:t>
            </a:r>
          </a:p>
          <a:p>
            <a:pPr>
              <a:buNone/>
            </a:pPr>
            <a:endParaRPr lang="pt-BR" dirty="0" smtClean="0"/>
          </a:p>
          <a:p>
            <a:pPr lvl="0"/>
            <a:r>
              <a:rPr lang="pt-BR" dirty="0" smtClean="0"/>
              <a:t>82 são egressas do sistema penitenciário, ou seja, já cumpriram sua pena mediante a justiça.</a:t>
            </a:r>
          </a:p>
          <a:p>
            <a:pPr lvl="0"/>
            <a:r>
              <a:rPr lang="pt-BR" dirty="0" smtClean="0"/>
              <a:t>118 encontram-se irregulares</a:t>
            </a:r>
          </a:p>
          <a:p>
            <a:pPr lvl="0"/>
            <a:r>
              <a:rPr lang="pt-BR" dirty="0" smtClean="0"/>
              <a:t>11 pessoas encontram-se em regime fechado.</a:t>
            </a:r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335 pessoas encontram-se regulares</a:t>
            </a:r>
          </a:p>
          <a:p>
            <a:pPr lvl="0"/>
            <a:r>
              <a:rPr lang="pt-BR" dirty="0" smtClean="0"/>
              <a:t>9 pessoas em conversão pecuniária.</a:t>
            </a:r>
          </a:p>
          <a:p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5267325"/>
            <a:ext cx="1656704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4290"/>
            <a:ext cx="8401080" cy="5793001"/>
          </a:xfrm>
        </p:spPr>
        <p:txBody>
          <a:bodyPr/>
          <a:lstStyle/>
          <a:p>
            <a:r>
              <a:rPr lang="pt-BR" dirty="0"/>
              <a:t>ESCOLARIDADE (AUTO </a:t>
            </a:r>
            <a:r>
              <a:rPr lang="pt-BR" dirty="0" smtClean="0"/>
              <a:t>DECLARATÓRIA):</a:t>
            </a:r>
          </a:p>
          <a:p>
            <a:endParaRPr lang="pt-BR" dirty="0"/>
          </a:p>
          <a:p>
            <a:pPr marL="114300" indent="0" algn="ctr">
              <a:buNone/>
            </a:pPr>
            <a:r>
              <a:rPr lang="pt-BR" sz="1600" dirty="0" smtClean="0"/>
              <a:t>NÍVEL </a:t>
            </a:r>
            <a:r>
              <a:rPr lang="pt-BR" sz="1600" dirty="0"/>
              <a:t>DE ESCOLARIDADE DAS PESSOAS EM SITUAÇÃO REGULAR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1" y="2071678"/>
            <a:ext cx="8232453" cy="40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5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786710" y="0"/>
            <a:ext cx="1357290" cy="157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33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85729"/>
            <a:ext cx="8358246" cy="55007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4400" dirty="0" smtClean="0"/>
              <a:t>PROFISSÃO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Dentre as profissões citadas temos uma quantidade considerável de pessoas que se dizem fazer parte da construção civil: 80 no total.</a:t>
            </a:r>
          </a:p>
          <a:p>
            <a:pPr algn="just"/>
            <a:r>
              <a:rPr lang="pt-BR" dirty="0" smtClean="0"/>
              <a:t>Seguidas de pintura e vendas: 15 pessoas.</a:t>
            </a:r>
          </a:p>
          <a:p>
            <a:pPr algn="just"/>
            <a:r>
              <a:rPr lang="pt-BR" dirty="0" smtClean="0"/>
              <a:t>Pesca: 11 pessoas.</a:t>
            </a:r>
          </a:p>
          <a:p>
            <a:pPr algn="just"/>
            <a:r>
              <a:rPr lang="pt-BR" dirty="0" smtClean="0"/>
              <a:t>As pessoas que não informaram nem um tipo de profissão são 45.</a:t>
            </a:r>
          </a:p>
          <a:p>
            <a:pPr algn="just"/>
            <a:r>
              <a:rPr lang="pt-BR" dirty="0" smtClean="0"/>
              <a:t>As demais profissões possuem todas menos de 11 pessoas.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487296" y="5267325"/>
            <a:ext cx="1656704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0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grande </a:t>
            </a:r>
            <a:r>
              <a:rPr lang="pt-BR" dirty="0"/>
              <a:t>maioria </a:t>
            </a:r>
            <a:r>
              <a:rPr lang="pt-BR" dirty="0" smtClean="0"/>
              <a:t>das </a:t>
            </a:r>
            <a:r>
              <a:rPr lang="pt-BR" dirty="0"/>
              <a:t>pessoas estão envolvidas </a:t>
            </a:r>
            <a:r>
              <a:rPr lang="pt-BR" dirty="0" smtClean="0"/>
              <a:t>com</a:t>
            </a:r>
          </a:p>
          <a:p>
            <a:pPr lvl="6" algn="just"/>
            <a:r>
              <a:rPr lang="pt-BR" sz="3200" dirty="0" smtClean="0"/>
              <a:t>tráfico </a:t>
            </a:r>
            <a:r>
              <a:rPr lang="pt-BR" sz="3200" dirty="0"/>
              <a:t>de substâncias ilícitas</a:t>
            </a:r>
            <a:r>
              <a:rPr lang="pt-BR" sz="3200" dirty="0" smtClean="0"/>
              <a:t>,</a:t>
            </a:r>
          </a:p>
          <a:p>
            <a:pPr lvl="6" algn="just"/>
            <a:r>
              <a:rPr lang="pt-BR" sz="3200" dirty="0" smtClean="0"/>
              <a:t>crimes </a:t>
            </a:r>
            <a:r>
              <a:rPr lang="pt-BR" sz="3200" dirty="0"/>
              <a:t>de trânsito, </a:t>
            </a:r>
            <a:endParaRPr lang="pt-BR" sz="3200" dirty="0" smtClean="0"/>
          </a:p>
          <a:p>
            <a:pPr lvl="6" algn="just"/>
            <a:r>
              <a:rPr lang="pt-BR" sz="3200" dirty="0" smtClean="0"/>
              <a:t>furto/roubo</a:t>
            </a:r>
            <a:r>
              <a:rPr lang="pt-BR" sz="3200" dirty="0"/>
              <a:t>, </a:t>
            </a:r>
            <a:endParaRPr lang="pt-BR" sz="3200" dirty="0" smtClean="0"/>
          </a:p>
          <a:p>
            <a:pPr lvl="6" algn="just"/>
            <a:r>
              <a:rPr lang="pt-BR" sz="3200" dirty="0" smtClean="0"/>
              <a:t>porte </a:t>
            </a:r>
            <a:r>
              <a:rPr lang="pt-BR" sz="3200" dirty="0"/>
              <a:t>ilegal de arma de </a:t>
            </a:r>
            <a:r>
              <a:rPr lang="pt-BR" sz="3200" dirty="0" smtClean="0"/>
              <a:t>fogo,</a:t>
            </a:r>
          </a:p>
          <a:p>
            <a:pPr lvl="6" algn="just"/>
            <a:r>
              <a:rPr lang="pt-BR" sz="3200" dirty="0" smtClean="0"/>
              <a:t>homicídio.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Delitos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5267325"/>
            <a:ext cx="1656704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1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428660" y="0"/>
            <a:ext cx="8858280" cy="6081186"/>
          </a:xfrm>
        </p:spPr>
        <p:txBody>
          <a:bodyPr/>
          <a:lstStyle/>
          <a:p>
            <a:pPr algn="ctr">
              <a:buNone/>
            </a:pPr>
            <a:r>
              <a:rPr lang="pt-BR" sz="2800" b="1" dirty="0" smtClean="0"/>
              <a:t>DELITOS </a:t>
            </a:r>
            <a:r>
              <a:rPr lang="pt-BR" sz="2800" b="1" dirty="0"/>
              <a:t>COMETIDOS POR PESSOAS EM SITUAÇÃO </a:t>
            </a:r>
            <a:r>
              <a:rPr lang="pt-BR" sz="2800" b="1" dirty="0" smtClean="0"/>
              <a:t>REGULAR</a:t>
            </a:r>
          </a:p>
          <a:p>
            <a:pPr algn="ctr"/>
            <a:endParaRPr lang="pt-BR" sz="1600" dirty="0"/>
          </a:p>
          <a:p>
            <a:pPr algn="ctr"/>
            <a:endParaRPr lang="pt-BR" sz="16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1362696"/>
            <a:ext cx="7825363" cy="4923824"/>
          </a:xfrm>
          <a:prstGeom prst="rect">
            <a:avLst/>
          </a:prstGeom>
        </p:spPr>
      </p:pic>
      <p:pic>
        <p:nvPicPr>
          <p:cNvPr id="5" name="Imagem 4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715272" y="0"/>
            <a:ext cx="1428728" cy="130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87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721563"/>
          </a:xfrm>
        </p:spPr>
        <p:txBody>
          <a:bodyPr/>
          <a:lstStyle/>
          <a:p>
            <a:r>
              <a:rPr lang="pt-BR" dirty="0"/>
              <a:t>REINCIDÊNCIA (AUTO </a:t>
            </a:r>
            <a:r>
              <a:rPr lang="pt-BR" dirty="0" smtClean="0"/>
              <a:t>DECLARATÓRIA): </a:t>
            </a:r>
          </a:p>
          <a:p>
            <a:endParaRPr lang="pt-BR" dirty="0"/>
          </a:p>
          <a:p>
            <a:pPr algn="ctr"/>
            <a:r>
              <a:rPr lang="pt-BR" sz="1600" dirty="0"/>
              <a:t>GRÁFICO 6- DISTRIBUIÇÃO DE REINCIDÊNCIA DE PESSOAS EM SITUAÇÃO REGULAR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28802"/>
            <a:ext cx="8551258" cy="414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m 6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286644" y="5000636"/>
            <a:ext cx="1857356" cy="185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2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785793"/>
            <a:ext cx="7858180" cy="49292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NÚMERO </a:t>
            </a:r>
            <a:r>
              <a:rPr lang="pt-BR" sz="2800" dirty="0"/>
              <a:t>DE PESSOAS EM SITUAÇÃO REGULAR SEGUNDO FAIXA DE </a:t>
            </a:r>
            <a:r>
              <a:rPr lang="pt-BR" sz="2800" dirty="0" smtClean="0"/>
              <a:t>RENDA</a:t>
            </a:r>
            <a:endParaRPr lang="pt-BR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43050"/>
            <a:ext cx="8628705" cy="4461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715272" y="0"/>
            <a:ext cx="1428728" cy="14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03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650125"/>
          </a:xfrm>
        </p:spPr>
        <p:txBody>
          <a:bodyPr/>
          <a:lstStyle/>
          <a:p>
            <a:pPr marL="114300" indent="0" algn="ctr">
              <a:buNone/>
            </a:pPr>
            <a:r>
              <a:rPr lang="pt-BR" sz="2400" dirty="0" smtClean="0"/>
              <a:t>DISTRIBUIÇÃO </a:t>
            </a:r>
            <a:r>
              <a:rPr lang="pt-BR" sz="2400" dirty="0"/>
              <a:t>DE PESSOAS EM SITUAÇÃO REGULAR EM PROGRAMAS </a:t>
            </a:r>
            <a:r>
              <a:rPr lang="pt-BR" sz="2400" dirty="0" smtClean="0"/>
              <a:t>SOCIAIS</a:t>
            </a:r>
          </a:p>
          <a:p>
            <a:pPr marL="114300" indent="0" algn="ctr">
              <a:buNone/>
            </a:pPr>
            <a:endParaRPr lang="pt-BR" sz="16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8" y="1285860"/>
            <a:ext cx="8215338" cy="500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072330" y="5000636"/>
            <a:ext cx="1656704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3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1552790"/>
            <a:ext cx="8401080" cy="5376672"/>
          </a:xfrm>
        </p:spPr>
        <p:txBody>
          <a:bodyPr>
            <a:normAutofit/>
          </a:bodyPr>
          <a:lstStyle/>
          <a:p>
            <a:r>
              <a:rPr lang="pt-BR" dirty="0" smtClean="0"/>
              <a:t>Roteiro de entrevista construído com o suporte do software Lime </a:t>
            </a:r>
            <a:r>
              <a:rPr lang="pt-BR" dirty="0" err="1" smtClean="0"/>
              <a:t>Survey</a:t>
            </a:r>
            <a:r>
              <a:rPr lang="pt-BR" dirty="0" smtClean="0"/>
              <a:t> – </a:t>
            </a:r>
            <a:r>
              <a:rPr lang="pt-BR" dirty="0" smtClean="0">
                <a:solidFill>
                  <a:srgbClr val="FF0000"/>
                </a:solidFill>
              </a:rPr>
              <a:t>Fluxograma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 roteiro possui a atualização dos dados pessoais (endereço, contato telefônico, trabalho) e busca através de perguntas abertas identificar os saberes do trabalho dessas pessoas, seus projetos para futuros, suas demandas sociais, familiares, previdenciárias e de saúde.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Social</a:t>
            </a:r>
            <a:endParaRPr lang="pt-BR" dirty="0"/>
          </a:p>
        </p:txBody>
      </p:sp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0"/>
            <a:ext cx="1656704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492922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Para aqueles/aquelas que ficaram detidos, a roteiro prevê questões relacionadas a experiência do cárcere.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Saberes do trabalho compõem a trajetória de vida no e do trabalho do sujeito, bem como a sua identidade, através das mediações no processo de escolarização, qualificação técnica e da capacidade de abstração, relacional, de hábitos e fazeres familiares que perpassam a vida doméstica, do cuidado, relacional e os modos de vida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Social</a:t>
            </a:r>
            <a:endParaRPr lang="pt-BR" dirty="0"/>
          </a:p>
        </p:txBody>
      </p:sp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572396" y="0"/>
            <a:ext cx="1571604" cy="18764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Núcleo de Práticas Jurídicas - 2019</a:t>
            </a:r>
            <a:br>
              <a:rPr lang="pt-BR" dirty="0" smtClean="0"/>
            </a:br>
            <a:r>
              <a:rPr lang="pt-BR" dirty="0" smtClean="0"/>
              <a:t>Conselho e Faculdade ISEPE</a:t>
            </a:r>
            <a:endParaRPr lang="pt-BR" dirty="0"/>
          </a:p>
        </p:txBody>
      </p:sp>
      <p:pic>
        <p:nvPicPr>
          <p:cNvPr id="4" name="Imagem 3" descr="WhatsApp Image 2018-11-28 at 20.12.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428736"/>
            <a:ext cx="6572296" cy="492922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0"/>
            <a:ext cx="8358246" cy="592933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dirty="0" smtClean="0"/>
          </a:p>
          <a:p>
            <a:r>
              <a:rPr lang="pt-BR" sz="3400" dirty="0" smtClean="0"/>
              <a:t>Escuta Qualificada</a:t>
            </a:r>
          </a:p>
          <a:p>
            <a:pPr>
              <a:buNone/>
            </a:pPr>
            <a:endParaRPr lang="pt-BR" sz="3400" dirty="0" smtClean="0"/>
          </a:p>
          <a:p>
            <a:r>
              <a:rPr lang="pt-BR" sz="3400" dirty="0" smtClean="0"/>
              <a:t>Encaminhamentos </a:t>
            </a:r>
          </a:p>
          <a:p>
            <a:pPr lvl="1"/>
            <a:r>
              <a:rPr lang="pt-BR" sz="3400" dirty="0" smtClean="0"/>
              <a:t>retomada dos estudos, documentação, atendimento na política de assistência social e saúde.</a:t>
            </a:r>
          </a:p>
          <a:p>
            <a:pPr lvl="1"/>
            <a:endParaRPr lang="pt-BR" sz="3400" dirty="0" smtClean="0"/>
          </a:p>
          <a:p>
            <a:r>
              <a:rPr lang="pt-BR" sz="3400" dirty="0" smtClean="0"/>
              <a:t>Visita a todas as instituições que recebem pessoas para Prestação de Serviço a Comunidade</a:t>
            </a:r>
          </a:p>
          <a:p>
            <a:pPr>
              <a:buNone/>
            </a:pPr>
            <a:endParaRPr lang="pt-BR" sz="3400" dirty="0" smtClean="0"/>
          </a:p>
          <a:p>
            <a:r>
              <a:rPr lang="pt-BR" sz="3400" dirty="0" smtClean="0"/>
              <a:t>Participação nas visitas a Delegacia</a:t>
            </a:r>
          </a:p>
          <a:p>
            <a:pPr>
              <a:buNone/>
            </a:pPr>
            <a:endParaRPr lang="pt-BR" sz="3400" dirty="0" smtClean="0"/>
          </a:p>
          <a:p>
            <a:r>
              <a:rPr lang="pt-BR" sz="3400" dirty="0" smtClean="0"/>
              <a:t>Elaboração de Projeto de Captação de Recurso – Edital do Ministério da Justiça </a:t>
            </a:r>
          </a:p>
          <a:p>
            <a:pPr>
              <a:buNone/>
            </a:pPr>
            <a:endParaRPr lang="pt-BR" sz="3400" dirty="0" smtClean="0"/>
          </a:p>
          <a:p>
            <a:r>
              <a:rPr lang="pt-BR" sz="3400" dirty="0" smtClean="0"/>
              <a:t>Projeto de Agricultura Urbana</a:t>
            </a:r>
          </a:p>
          <a:p>
            <a:pPr>
              <a:buNone/>
            </a:pPr>
            <a:endParaRPr lang="pt-BR" sz="3400" dirty="0" smtClean="0"/>
          </a:p>
          <a:p>
            <a:r>
              <a:rPr lang="pt-BR" sz="3400" dirty="0" smtClean="0"/>
              <a:t>Levantamento da literatura em inglês e italiano</a:t>
            </a:r>
          </a:p>
          <a:p>
            <a:pPr>
              <a:buNone/>
            </a:pPr>
            <a:endParaRPr lang="pt-BR" sz="2800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Acompanhamento Social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5072074"/>
            <a:ext cx="1656704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2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Conclusão das Entrevistas (regulares)</a:t>
            </a:r>
          </a:p>
          <a:p>
            <a:endParaRPr lang="pt-BR" dirty="0" smtClean="0"/>
          </a:p>
          <a:p>
            <a:r>
              <a:rPr lang="pt-BR" dirty="0" smtClean="0"/>
              <a:t>Elaboração de Relatório Descritivo e Analítico</a:t>
            </a:r>
          </a:p>
          <a:p>
            <a:endParaRPr lang="pt-BR" dirty="0" smtClean="0"/>
          </a:p>
          <a:p>
            <a:r>
              <a:rPr lang="pt-BR" dirty="0" smtClean="0"/>
              <a:t>Proposta de Trabalho na Área Social</a:t>
            </a:r>
          </a:p>
          <a:p>
            <a:endParaRPr lang="pt-BR" dirty="0" smtClean="0"/>
          </a:p>
          <a:p>
            <a:r>
              <a:rPr lang="pt-BR" dirty="0" smtClean="0"/>
              <a:t>Elaboração de Projeto de Geração de Trabalho e Renda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Próximas Atividades - até março/2019</a:t>
            </a:r>
            <a:endParaRPr lang="pt-BR" sz="3200" dirty="0"/>
          </a:p>
        </p:txBody>
      </p:sp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5072075"/>
            <a:ext cx="1928794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Necessidade de acesso direto e mais amplo do Conselho ao PROJUDI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ofício (nº 001/2018) a FECCOMPAR em 29 de maio de 2018, para a Presidente Maria Helena </a:t>
            </a:r>
            <a:r>
              <a:rPr lang="pt-BR" dirty="0" err="1" smtClean="0"/>
              <a:t>Orreda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Complexidade do sistema de justiça</a:t>
            </a:r>
          </a:p>
          <a:p>
            <a:pPr algn="just">
              <a:buNone/>
            </a:pPr>
            <a:endParaRPr lang="pt-BR" dirty="0" smtClean="0"/>
          </a:p>
          <a:p>
            <a:r>
              <a:rPr lang="pt-BR" dirty="0" smtClean="0"/>
              <a:t> Dificuldades das pessoas oriundas de famílias em condição de vulnerabilidade social, econômica e educacional de acessarem a justiça e a garantia de seus direitos.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Considerações Finais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487296" y="0"/>
            <a:ext cx="1656704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79286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Importância de um Conselho da Comunidade atuante e efetivamente fiscalizador das ações do Estado junto a população</a:t>
            </a:r>
          </a:p>
          <a:p>
            <a:r>
              <a:rPr lang="pt-BR" dirty="0" smtClean="0"/>
              <a:t>Necessidade de uma equipe de trabalho</a:t>
            </a:r>
          </a:p>
          <a:p>
            <a:r>
              <a:rPr lang="pt-BR" dirty="0" smtClean="0"/>
              <a:t>População em conflito com a justiça apresentam características historicamente definidas: </a:t>
            </a:r>
          </a:p>
          <a:p>
            <a:pPr lvl="2"/>
            <a:r>
              <a:rPr lang="pt-BR" sz="2400" dirty="0" smtClean="0">
                <a:solidFill>
                  <a:srgbClr val="FF0000"/>
                </a:solidFill>
              </a:rPr>
              <a:t>maioria são homens, </a:t>
            </a:r>
          </a:p>
          <a:p>
            <a:pPr lvl="2"/>
            <a:r>
              <a:rPr lang="pt-BR" sz="2400" dirty="0" smtClean="0">
                <a:solidFill>
                  <a:srgbClr val="FF0000"/>
                </a:solidFill>
              </a:rPr>
              <a:t>negros ou pardos, </a:t>
            </a:r>
          </a:p>
          <a:p>
            <a:pPr lvl="2"/>
            <a:r>
              <a:rPr lang="pt-BR" sz="2400" dirty="0" smtClean="0">
                <a:solidFill>
                  <a:srgbClr val="FF0000"/>
                </a:solidFill>
              </a:rPr>
              <a:t>com baixa escolaridade, </a:t>
            </a:r>
          </a:p>
          <a:p>
            <a:pPr lvl="2"/>
            <a:r>
              <a:rPr lang="pt-BR" sz="2400" dirty="0" smtClean="0">
                <a:solidFill>
                  <a:srgbClr val="FF0000"/>
                </a:solidFill>
              </a:rPr>
              <a:t>trajetória laboral residual</a:t>
            </a:r>
          </a:p>
          <a:p>
            <a:pPr lvl="2"/>
            <a:r>
              <a:rPr lang="pt-BR" sz="2400" dirty="0" smtClean="0">
                <a:solidFill>
                  <a:srgbClr val="FF0000"/>
                </a:solidFill>
              </a:rPr>
              <a:t>oriundos de classes populares.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Considerações Finais</a:t>
            </a:r>
            <a:endParaRPr lang="pt-BR" dirty="0"/>
          </a:p>
        </p:txBody>
      </p:sp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215206" y="4857760"/>
            <a:ext cx="1928794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643702" y="0"/>
            <a:ext cx="2299646" cy="207167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643042" y="2571744"/>
            <a:ext cx="60007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OBRIGADA</a:t>
            </a:r>
            <a:endParaRPr lang="pt-BR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Imagem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79098" cy="1785926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500166" y="4359670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Contato: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CONSELHO DA COMUNIDADE DE MATINHOS</a:t>
            </a:r>
          </a:p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E-mail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ccmts_pr@hotmail.com</a:t>
            </a:r>
            <a:endParaRPr lang="pt-BR" sz="24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Fone: (41) 3453-2076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parana matinhos map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85794"/>
            <a:ext cx="9173090" cy="5611529"/>
          </a:xfrm>
        </p:spPr>
      </p:pic>
      <p:pic>
        <p:nvPicPr>
          <p:cNvPr id="5" name="Imagem 4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487296" y="0"/>
            <a:ext cx="1656704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586690" cy="3927495"/>
          </a:xfrm>
        </p:spPr>
        <p:txBody>
          <a:bodyPr/>
          <a:lstStyle/>
          <a:p>
            <a:pPr algn="ctr"/>
            <a:r>
              <a:rPr lang="pt-BR" sz="4800" b="1" dirty="0" smtClean="0"/>
              <a:t>Projeto de Extensão “Conselho da Comunidade em Ação”</a:t>
            </a:r>
            <a:br>
              <a:rPr lang="pt-BR" sz="4800" b="1" dirty="0" smtClean="0"/>
            </a:br>
            <a:r>
              <a:rPr lang="pt-BR" sz="4800" b="1" dirty="0" smtClean="0"/>
              <a:t>Universidade Federal do Paraná- Setor Litoral</a:t>
            </a:r>
            <a:endParaRPr lang="pt-BR" sz="4800" dirty="0"/>
          </a:p>
        </p:txBody>
      </p:sp>
      <p:pic>
        <p:nvPicPr>
          <p:cNvPr id="7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7030" y="0"/>
            <a:ext cx="1596970" cy="1071546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5" name="Imagem 4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00166" cy="1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19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2864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Assistente Social -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Lázara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Luana Otto de Oliveira (Mestranda do Programa de Pós-Graduação em Desenvolvimento Territorial Sustentável)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Ana Clara Gomes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Picolli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– estagiária de Serviço Social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Michael Cordeiro - estagiário de Serviço Social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Thais Caroline Rodrigues Penas - estagiária de Serviço Social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Marina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Teani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Moreira - bolsista de Serviço Social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Geraldo Venâncio Junior  - bolsista de Gestão e Empreendedorismo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Mariana Silveira Dourado – bolsista de Gestão e Empreendedorismo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Geovana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Siqueira da Cruz – estagiária de direito</a:t>
            </a:r>
            <a:endParaRPr lang="pt-BR" sz="1800" b="1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Coordenação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Profa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. Dra. Adriana Lucinda de Oliveira e Prof. Dr. José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Lannes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t-BR" dirty="0" smtClean="0"/>
              <a:t>Equipe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487296" y="0"/>
            <a:ext cx="1656704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IMG-20180321-WA00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8001057" cy="6000793"/>
          </a:xfrm>
        </p:spPr>
      </p:pic>
      <p:pic>
        <p:nvPicPr>
          <p:cNvPr id="4" name="Imagem 3" descr="logo conselho  atualizad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487296" y="0"/>
            <a:ext cx="1656704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O projeto "Conselho da Comunidade em Ação" que advém de um contrato entre o Conselho da Comunidade da Comarca de Matinhos e a Universidade Federal do Paraná - Setor Litoral. </a:t>
            </a:r>
          </a:p>
          <a:p>
            <a:r>
              <a:rPr lang="pt-BR" dirty="0" smtClean="0"/>
              <a:t>“Atividade de extensão financiada por terceiros" (Resolução </a:t>
            </a:r>
            <a:r>
              <a:rPr lang="pt-BR" dirty="0" smtClean="0">
                <a:solidFill>
                  <a:srgbClr val="FF0000"/>
                </a:solidFill>
              </a:rPr>
              <a:t>nº36/04-COUN</a:t>
            </a:r>
            <a:r>
              <a:rPr lang="pt-BR" dirty="0" smtClean="0"/>
              <a:t>), que compreenderá "prestação de serviço técnico especializado" (Instrução Normativa Conjunta </a:t>
            </a:r>
            <a:r>
              <a:rPr lang="pt-BR" dirty="0" smtClean="0">
                <a:solidFill>
                  <a:srgbClr val="FF0000"/>
                </a:solidFill>
              </a:rPr>
              <a:t>nº2/2014 - CGJ/PR e MP/PR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Parceria UFPR e Conselho da Comunidade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643834" y="285728"/>
            <a:ext cx="1500166" cy="142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3578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600" dirty="0" smtClean="0"/>
              <a:t>Auxiliar </a:t>
            </a:r>
            <a:r>
              <a:rPr lang="pt-BR" sz="2600" dirty="0"/>
              <a:t>os egressos do sistema penitenciário na </a:t>
            </a:r>
            <a:r>
              <a:rPr lang="pt-BR" sz="2600" dirty="0">
                <a:solidFill>
                  <a:srgbClr val="FF0000"/>
                </a:solidFill>
              </a:rPr>
              <a:t>retomada</a:t>
            </a:r>
            <a:r>
              <a:rPr lang="pt-BR" sz="2600" dirty="0"/>
              <a:t> da sua participação na sociedade, na família, na comunidade, no sistema de ensino e no mundo do trabalho; </a:t>
            </a: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>
                <a:solidFill>
                  <a:srgbClr val="FF0000"/>
                </a:solidFill>
              </a:rPr>
              <a:t>Elaborar </a:t>
            </a:r>
            <a:r>
              <a:rPr lang="pt-BR" sz="2600" dirty="0">
                <a:solidFill>
                  <a:srgbClr val="FF0000"/>
                </a:solidFill>
              </a:rPr>
              <a:t>um projeto de empreendimento </a:t>
            </a:r>
            <a:r>
              <a:rPr lang="pt-BR" sz="2600" dirty="0"/>
              <a:t>de geração de trabalho e renda destinada a população egressa dos sistema judiciário e familiares; </a:t>
            </a: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Estabelecer </a:t>
            </a:r>
            <a:r>
              <a:rPr lang="pt-BR" sz="2600" dirty="0"/>
              <a:t>parcerias com </a:t>
            </a:r>
            <a:r>
              <a:rPr lang="pt-BR" sz="2600" dirty="0" smtClean="0"/>
              <a:t>instituições </a:t>
            </a:r>
            <a:r>
              <a:rPr lang="pt-BR" sz="2600" dirty="0"/>
              <a:t>governamentais e não governamentais, de acordo com a resolução nº 96/2009 do Conselho Nacional de Justiça</a:t>
            </a:r>
            <a:r>
              <a:rPr lang="pt-BR" sz="2600" dirty="0" smtClean="0"/>
              <a:t>;</a:t>
            </a:r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Traçar </a:t>
            </a:r>
            <a:r>
              <a:rPr lang="pt-BR" sz="2600" dirty="0"/>
              <a:t>o </a:t>
            </a:r>
            <a:r>
              <a:rPr lang="pt-BR" sz="2600" dirty="0">
                <a:solidFill>
                  <a:srgbClr val="FF0000"/>
                </a:solidFill>
              </a:rPr>
              <a:t>perfil das pessoas acompanhadas </a:t>
            </a:r>
            <a:r>
              <a:rPr lang="pt-BR" sz="2600" dirty="0"/>
              <a:t>pelo Conselho da </a:t>
            </a:r>
            <a:r>
              <a:rPr lang="pt-BR" sz="2600" dirty="0" smtClean="0"/>
              <a:t>Comunidade;</a:t>
            </a:r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>
                <a:solidFill>
                  <a:srgbClr val="FF0000"/>
                </a:solidFill>
              </a:rPr>
              <a:t>Implantar </a:t>
            </a:r>
            <a:r>
              <a:rPr lang="pt-BR" sz="2600" dirty="0">
                <a:solidFill>
                  <a:srgbClr val="FF0000"/>
                </a:solidFill>
              </a:rPr>
              <a:t>um processo de acompanhamento social </a:t>
            </a:r>
            <a:r>
              <a:rPr lang="pt-BR" sz="2600" dirty="0"/>
              <a:t>com as pessoas acompanhadas pelo Conselho</a:t>
            </a:r>
            <a:r>
              <a:rPr lang="pt-BR" sz="2600" dirty="0" smtClean="0"/>
              <a:t>.</a:t>
            </a:r>
          </a:p>
          <a:p>
            <a:pPr algn="just"/>
            <a:endParaRPr lang="pt-BR" sz="2600" dirty="0"/>
          </a:p>
          <a:p>
            <a:pPr marL="114300" indent="0">
              <a:buNone/>
            </a:pPr>
            <a:endParaRPr lang="pt-BR" sz="2600" dirty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Objetivos do Projeto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815582" y="0"/>
            <a:ext cx="1328418" cy="10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73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r>
              <a:rPr lang="pt-BR" dirty="0" smtClean="0"/>
              <a:t>Mapeamento das informações iniciais dos processos penais – pastas e fichas </a:t>
            </a:r>
          </a:p>
          <a:p>
            <a:r>
              <a:rPr lang="pt-BR" dirty="0" smtClean="0"/>
              <a:t>Acesso às especificações de cada processo</a:t>
            </a:r>
          </a:p>
          <a:p>
            <a:r>
              <a:rPr lang="pt-BR" dirty="0" smtClean="0"/>
              <a:t>3 documentos foram baixados do PROJUDI:</a:t>
            </a:r>
          </a:p>
          <a:p>
            <a:pPr lvl="1"/>
            <a:r>
              <a:rPr lang="pt-BR" b="1" dirty="0" smtClean="0"/>
              <a:t>Denúncia</a:t>
            </a:r>
          </a:p>
          <a:p>
            <a:pPr lvl="1"/>
            <a:r>
              <a:rPr lang="pt-BR" b="1" dirty="0" smtClean="0"/>
              <a:t>Oráculo</a:t>
            </a:r>
            <a:r>
              <a:rPr lang="pt-BR" dirty="0" smtClean="0"/>
              <a:t>, que contém todas as movimentações realizadas no processo</a:t>
            </a:r>
          </a:p>
          <a:p>
            <a:pPr lvl="1"/>
            <a:r>
              <a:rPr lang="pt-BR" b="1" dirty="0" smtClean="0"/>
              <a:t>Sentença</a:t>
            </a:r>
            <a:r>
              <a:rPr lang="pt-BR" dirty="0" smtClean="0"/>
              <a:t> quando já disponível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 de Trabalho</a:t>
            </a:r>
            <a:endParaRPr lang="pt-BR" dirty="0"/>
          </a:p>
        </p:txBody>
      </p:sp>
      <p:pic>
        <p:nvPicPr>
          <p:cNvPr id="5" name="Imagem 4" descr="logo conselho  atualizad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572396" y="0"/>
            <a:ext cx="1571604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1939</TotalTime>
  <Words>912</Words>
  <Application>Microsoft Office PowerPoint</Application>
  <PresentationFormat>Apresentação na tela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Concurso</vt:lpstr>
      <vt:lpstr>Conselho da Comunidade de Matinhos</vt:lpstr>
      <vt:lpstr>Núcleo de Práticas Jurídicas - 2019 Conselho e Faculdade ISEPE</vt:lpstr>
      <vt:lpstr>Slide 3</vt:lpstr>
      <vt:lpstr>Projeto de Extensão “Conselho da Comunidade em Ação” Universidade Federal do Paraná- Setor Litoral</vt:lpstr>
      <vt:lpstr>Equipe</vt:lpstr>
      <vt:lpstr>Slide 6</vt:lpstr>
      <vt:lpstr>Parceria UFPR e Conselho da Comunidade</vt:lpstr>
      <vt:lpstr>Objetivos do Projeto</vt:lpstr>
      <vt:lpstr>Processo de Trabalho</vt:lpstr>
      <vt:lpstr>Slide 10</vt:lpstr>
      <vt:lpstr>Slide 11</vt:lpstr>
      <vt:lpstr>Slide 12</vt:lpstr>
      <vt:lpstr>Delitos</vt:lpstr>
      <vt:lpstr>Slide 14</vt:lpstr>
      <vt:lpstr>Slide 15</vt:lpstr>
      <vt:lpstr>Slide 16</vt:lpstr>
      <vt:lpstr>Slide 17</vt:lpstr>
      <vt:lpstr>Acompanhamento Social</vt:lpstr>
      <vt:lpstr>Acompanhamento Social</vt:lpstr>
      <vt:lpstr>Acompanhamento Social</vt:lpstr>
      <vt:lpstr>Próximas Atividades - até março/2019</vt:lpstr>
      <vt:lpstr>Considerações Finais</vt:lpstr>
      <vt:lpstr>Considerações Finais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PARCIAL DE ANÁLISE DOS DADOS COLETADOS NAS FICHAS DE ENTREVISTA E PASTA DAS PESSOAS ACOMPANHADAS/ FISCALIZADAS PELO CONSELHO DA COMUNIDADE DA COMARCA DE MATINHOS/PR.</dc:title>
  <dc:creator>Lázara Luana</dc:creator>
  <cp:lastModifiedBy>ConselhoComunidade</cp:lastModifiedBy>
  <cp:revision>50</cp:revision>
  <dcterms:created xsi:type="dcterms:W3CDTF">2018-05-02T10:46:14Z</dcterms:created>
  <dcterms:modified xsi:type="dcterms:W3CDTF">2018-11-29T13:54:27Z</dcterms:modified>
</cp:coreProperties>
</file>