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1" r:id="rId1"/>
  </p:sldMasterIdLst>
  <p:sldIdLst>
    <p:sldId id="256" r:id="rId2"/>
    <p:sldId id="261" r:id="rId3"/>
    <p:sldId id="302" r:id="rId4"/>
    <p:sldId id="296" r:id="rId5"/>
    <p:sldId id="303" r:id="rId6"/>
    <p:sldId id="287" r:id="rId7"/>
    <p:sldId id="297" r:id="rId8"/>
    <p:sldId id="299" r:id="rId9"/>
    <p:sldId id="271" r:id="rId10"/>
    <p:sldId id="301" r:id="rId11"/>
    <p:sldId id="272" r:id="rId12"/>
    <p:sldId id="281" r:id="rId13"/>
    <p:sldId id="283" r:id="rId14"/>
    <p:sldId id="285" r:id="rId15"/>
    <p:sldId id="300" r:id="rId16"/>
    <p:sldId id="292" r:id="rId17"/>
    <p:sldId id="293" r:id="rId18"/>
    <p:sldId id="304" r:id="rId19"/>
    <p:sldId id="276" r:id="rId20"/>
    <p:sldId id="26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68" autoAdjust="0"/>
    <p:restoredTop sz="94660"/>
  </p:normalViewPr>
  <p:slideViewPr>
    <p:cSldViewPr snapToGrid="0">
      <p:cViewPr varScale="1">
        <p:scale>
          <a:sx n="74" d="100"/>
          <a:sy n="74" d="100"/>
        </p:scale>
        <p:origin x="4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551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9969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899251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28403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487347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44670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37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58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44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603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4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572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72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99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85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970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2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11/29/2018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31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mailto:conselhodacomunidade17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facebook.com/ConselhodaComunidadedeCampoLargo/photos/pcb.131987140742185/131986627408903/?type=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74414" y="5788152"/>
            <a:ext cx="9491729" cy="1069848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Conselho </a:t>
            </a:r>
            <a:r>
              <a:rPr lang="pt-BR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da Comunidade de </a:t>
            </a:r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Campo </a:t>
            </a:r>
            <a:r>
              <a:rPr lang="pt-BR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Largo-PR </a:t>
            </a:r>
          </a:p>
          <a:p>
            <a:pPr algn="ctr"/>
            <a:r>
              <a:rPr lang="pt-BR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Rua </a:t>
            </a:r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Francisco Xavier de Almeida Garret, nº 1649, Bairro Aparecida, CEP: 83.601.230</a:t>
            </a:r>
          </a:p>
          <a:p>
            <a:pPr algn="ctr"/>
            <a:r>
              <a:rPr lang="pt-BR" b="1" dirty="0">
                <a:solidFill>
                  <a:schemeClr val="tx1"/>
                </a:solidFill>
                <a:latin typeface="Arial Narrow" panose="020B0606020202030204" pitchFamily="34" charset="0"/>
              </a:rPr>
              <a:t>Fone: (41) 3393-1936 e-mail: </a:t>
            </a:r>
            <a:r>
              <a:rPr lang="pt-BR" b="1" dirty="0" smtClean="0">
                <a:solidFill>
                  <a:schemeClr val="tx1"/>
                </a:solidFill>
                <a:latin typeface="Arial Narrow" panose="020B0606020202030204" pitchFamily="34" charset="0"/>
                <a:hlinkClick r:id="rId2"/>
              </a:rPr>
              <a:t>conselhodacomunidade17@gmail.com</a:t>
            </a:r>
            <a:r>
              <a:rPr lang="pt-BR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pt-BR" dirty="0" smtClean="0"/>
              <a:t>e </a:t>
            </a:r>
            <a:r>
              <a:rPr lang="pt-BR" dirty="0" smtClean="0">
                <a:hlinkClick r:id="rId2"/>
              </a:rPr>
              <a:t>conselhodacomunidade17@outlook .com</a:t>
            </a:r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75" y="277422"/>
            <a:ext cx="4211752" cy="529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2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5243" y="624110"/>
            <a:ext cx="9999369" cy="1668924"/>
          </a:xfrm>
        </p:spPr>
        <p:txBody>
          <a:bodyPr>
            <a:noAutofit/>
          </a:bodyPr>
          <a:lstStyle/>
          <a:p>
            <a:pPr algn="ctr"/>
            <a:r>
              <a:rPr lang="pt-BR" sz="4800" b="1" dirty="0">
                <a:solidFill>
                  <a:srgbClr val="FF0000"/>
                </a:solidFill>
                <a:latin typeface="Arial Narrow" panose="020B0606020202030204" pitchFamily="34" charset="0"/>
              </a:rPr>
              <a:t>Trabalho em </a:t>
            </a:r>
            <a:r>
              <a:rPr lang="pt-BR" sz="48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Rede Para atendimento ao Preso/Família</a:t>
            </a:r>
            <a:endParaRPr lang="pt-BR" sz="48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0036" y="2293034"/>
            <a:ext cx="11069782" cy="3777622"/>
          </a:xfrm>
        </p:spPr>
        <p:txBody>
          <a:bodyPr>
            <a:normAutofit lnSpcReduction="1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pt-BR" sz="36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Parceria com </a:t>
            </a:r>
            <a:r>
              <a:rPr lang="pt-BR" sz="3600" b="1" dirty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Secretaria Municipal</a:t>
            </a:r>
          </a:p>
          <a:p>
            <a:pPr marL="0" indent="0" algn="just">
              <a:buNone/>
            </a:pPr>
            <a:r>
              <a:rPr lang="pt-BR" sz="36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de Educação;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36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Trabalho por PSC em </a:t>
            </a:r>
            <a:r>
              <a:rPr lang="pt-BR" sz="3600" b="1" dirty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E</a:t>
            </a:r>
            <a:r>
              <a:rPr lang="pt-BR" sz="36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scolas Públicas;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36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Parceria com Instituto Cidade Junior;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DEPEN/PR e Polícia </a:t>
            </a:r>
            <a:r>
              <a:rPr lang="pt-BR" sz="36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Civil;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Restaurar- atendimento </a:t>
            </a:r>
            <a:r>
              <a:rPr lang="pt-BR" sz="36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psicológico;</a:t>
            </a:r>
            <a:endParaRPr lang="pt-BR" sz="3600" b="1" dirty="0">
              <a:solidFill>
                <a:schemeClr val="tx1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pt-BR" sz="3600" b="1" dirty="0" smtClean="0">
              <a:solidFill>
                <a:schemeClr val="tx1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pt-BR" sz="3600" b="1" dirty="0" smtClean="0">
              <a:solidFill>
                <a:schemeClr val="tx1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pt-BR" sz="4000" b="1" dirty="0">
              <a:solidFill>
                <a:schemeClr val="tx1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pt-BR" sz="36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70288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1520" y="0"/>
            <a:ext cx="11085341" cy="1280890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Trabalho em </a:t>
            </a:r>
            <a:r>
              <a:rPr lang="pt-BR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Rede</a:t>
            </a:r>
            <a:r>
              <a:rPr lang="pt-BR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pt-BR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pt-BR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(Núcleo de Apoio à saúde das famílias)</a:t>
            </a:r>
            <a:endParaRPr lang="pt-BR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65916" y="1791290"/>
            <a:ext cx="105606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800" b="1" dirty="0">
                <a:latin typeface="Arial Narrow" panose="020B0606020202030204" pitchFamily="34" charset="0"/>
                <a:cs typeface="Arial" panose="020B0604020202020204" pitchFamily="34" charset="0"/>
              </a:rPr>
              <a:t>Palestra com viés preventivo e </a:t>
            </a:r>
            <a:r>
              <a:rPr lang="pt-BR" sz="28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informativo </a:t>
            </a:r>
            <a:r>
              <a:rPr lang="pt-BR" sz="2800" b="1" dirty="0">
                <a:latin typeface="Arial Narrow" panose="020B0606020202030204" pitchFamily="34" charset="0"/>
                <a:cs typeface="Arial" panose="020B0604020202020204" pitchFamily="34" charset="0"/>
              </a:rPr>
              <a:t>" </a:t>
            </a:r>
            <a:br>
              <a:rPr lang="pt-BR" sz="2800" b="1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pt-BR" sz="28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Escolas com filhos de preso, acionam o Conselho da Comunidade para efetuar palestras sobre </a:t>
            </a:r>
            <a:r>
              <a:rPr lang="pt-BR" sz="28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bullying</a:t>
            </a:r>
            <a:r>
              <a:rPr lang="pt-BR" sz="28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, para familiares e professores.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800" b="1" dirty="0">
                <a:latin typeface="Arial Narrow" panose="020B0606020202030204" pitchFamily="34" charset="0"/>
                <a:cs typeface="Arial" panose="020B0604020202020204" pitchFamily="34" charset="0"/>
              </a:rPr>
              <a:t>Palestra para pais e professores no CMEI Victor de Almeida. Barbosa.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800" b="1" dirty="0">
                <a:latin typeface="Arial Narrow" panose="020B0606020202030204" pitchFamily="34" charset="0"/>
                <a:cs typeface="Arial" panose="020B0604020202020204" pitchFamily="34" charset="0"/>
              </a:rPr>
              <a:t>Conselho da Comunidade de Campo Largo atuando na prevenção.</a:t>
            </a: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pt-BR" sz="28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33" r="1931"/>
          <a:stretch/>
        </p:blipFill>
        <p:spPr>
          <a:xfrm>
            <a:off x="1223683" y="4835236"/>
            <a:ext cx="3025966" cy="157519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6" r="671" b="19192"/>
          <a:stretch/>
        </p:blipFill>
        <p:spPr>
          <a:xfrm>
            <a:off x="8603673" y="4835236"/>
            <a:ext cx="3283512" cy="154365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091" y="4391383"/>
            <a:ext cx="2683600" cy="201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8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158703"/>
            <a:ext cx="10659794" cy="1280890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latin typeface="Arial Narrow" panose="020B0606020202030204" pitchFamily="34" charset="0"/>
              </a:rPr>
              <a:t> Trabalho em Rede: Escolas “PROJETO- MUTIRÃO</a:t>
            </a:r>
            <a:r>
              <a:rPr lang="pt-BR" b="1" dirty="0" smtClean="0">
                <a:latin typeface="Arial Narrow" panose="020B0606020202030204" pitchFamily="34" charset="0"/>
              </a:rPr>
              <a:t>” Trabalho realizado pelos PSC</a:t>
            </a:r>
            <a:endParaRPr lang="pt-BR" b="1" dirty="0">
              <a:latin typeface="Arial Narrow" panose="020B060602020203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143000" y="1521315"/>
            <a:ext cx="10361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Arial Narrow" panose="020B0606020202030204" pitchFamily="34" charset="0"/>
              </a:rPr>
              <a:t>Trabalhos realizados pelos Prestadores de Serviço a Comunidade, mais de 300 prestadores no Município, são direcionados a setor público e privado; </a:t>
            </a:r>
            <a:endParaRPr lang="pt-BR" sz="2400" b="1" dirty="0">
              <a:latin typeface="Arial Narrow" panose="020B060602020203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439084"/>
            <a:ext cx="3644153" cy="273311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953" y="3090975"/>
            <a:ext cx="2602659" cy="347021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782" y="3439084"/>
            <a:ext cx="3545541" cy="26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2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39" y="193182"/>
            <a:ext cx="3978342" cy="22409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465" y="193182"/>
            <a:ext cx="2826346" cy="501764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94" y="2912865"/>
            <a:ext cx="4430968" cy="249588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673272" y="347430"/>
            <a:ext cx="2823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Arial Narrow" panose="020B0606020202030204" pitchFamily="34" charset="0"/>
              </a:rPr>
              <a:t>RESULTADO DO TRABALHO DOS PRESTADORES</a:t>
            </a:r>
            <a:endParaRPr lang="pt-BR" b="1" dirty="0">
              <a:latin typeface="Arial Narrow" panose="020B0606020202030204" pitchFamily="34" charset="0"/>
            </a:endParaRPr>
          </a:p>
        </p:txBody>
      </p:sp>
      <p:pic>
        <p:nvPicPr>
          <p:cNvPr id="6" name="WhatsApp Video 2017-07-08 at 11.48.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027" y="1328763"/>
            <a:ext cx="2533118" cy="447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5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2425" y="239298"/>
            <a:ext cx="10372049" cy="1280890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 smtClean="0">
                <a:latin typeface="Arial Narrow" panose="020B0606020202030204" pitchFamily="34" charset="0"/>
              </a:rPr>
              <a:t> Trabalho em Rede: Secretaria da Educação: PALESTRA PARA DIRETORAS DAS ESCOLAS DO ENSINO FUNDAMENTAL</a:t>
            </a:r>
            <a:endParaRPr lang="pt-BR" sz="2800" b="1" dirty="0">
              <a:latin typeface="Arial Narrow" panose="020B060602020203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92425" y="1456635"/>
            <a:ext cx="9955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8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Conselho </a:t>
            </a:r>
            <a:r>
              <a:rPr lang="pt-BR" sz="2800" b="1" dirty="0">
                <a:latin typeface="Arial Narrow" panose="020B0606020202030204" pitchFamily="34" charset="0"/>
                <a:cs typeface="Arial" panose="020B0604020202020204" pitchFamily="34" charset="0"/>
              </a:rPr>
              <a:t>da Comunidade de Campo Largo atuando na </a:t>
            </a:r>
            <a:r>
              <a:rPr lang="pt-BR" sz="28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prevenção, conscientização das Diretoras para inserção de PSC;</a:t>
            </a:r>
            <a:r>
              <a:rPr lang="pt-BR" sz="2800" b="1" dirty="0">
                <a:latin typeface="Arial Narrow" panose="020B060602020203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25" y="3422017"/>
            <a:ext cx="3710950" cy="212606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1406" t="8778" r="35265" b="7068"/>
          <a:stretch/>
        </p:blipFill>
        <p:spPr>
          <a:xfrm>
            <a:off x="5086668" y="2575010"/>
            <a:ext cx="4075571" cy="428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5010" y="340774"/>
            <a:ext cx="9778842" cy="1280890"/>
          </a:xfrm>
        </p:spPr>
        <p:txBody>
          <a:bodyPr/>
          <a:lstStyle/>
          <a:p>
            <a:pPr algn="ctr"/>
            <a:r>
              <a:rPr lang="pt-BR" b="1" dirty="0" smtClean="0">
                <a:latin typeface="Arial Narrow" panose="020B0606020202030204" pitchFamily="34" charset="0"/>
              </a:rPr>
              <a:t>Trabalho em Rede</a:t>
            </a:r>
            <a:r>
              <a:rPr lang="pt-BR" b="1" dirty="0" smtClean="0">
                <a:latin typeface="Arial Narrow" panose="020B0606020202030204" pitchFamily="34" charset="0"/>
              </a:rPr>
              <a:t>: Instituto </a:t>
            </a:r>
            <a:r>
              <a:rPr lang="pt-BR" b="1" dirty="0" smtClean="0">
                <a:latin typeface="Arial Narrow" panose="020B0606020202030204" pitchFamily="34" charset="0"/>
              </a:rPr>
              <a:t>Cidade Júnior (AME)</a:t>
            </a:r>
            <a:endParaRPr lang="pt-BR" b="1" dirty="0">
              <a:latin typeface="Arial Narrow" panose="020B060602020203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39185" y="1156152"/>
            <a:ext cx="1045049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000" b="1" dirty="0" smtClean="0">
                <a:ln w="0"/>
                <a:latin typeface="Arial Narrow" panose="020B0606020202030204" pitchFamily="34" charset="0"/>
              </a:rPr>
              <a:t>Atendimento </a:t>
            </a:r>
            <a:r>
              <a:rPr lang="pt-BR" sz="2000" b="1" dirty="0" smtClean="0">
                <a:ln w="0"/>
                <a:latin typeface="Arial Narrow" panose="020B0606020202030204" pitchFamily="34" charset="0"/>
              </a:rPr>
              <a:t>as esposas, mães e </a:t>
            </a:r>
            <a:r>
              <a:rPr lang="pt-BR" sz="2000" b="1" dirty="0" smtClean="0">
                <a:ln w="0"/>
                <a:latin typeface="Arial Narrow" panose="020B0606020202030204" pitchFamily="34" charset="0"/>
              </a:rPr>
              <a:t>irmãs  de presos,  </a:t>
            </a:r>
            <a:r>
              <a:rPr lang="pt-BR" sz="2000" b="1" dirty="0" smtClean="0">
                <a:ln w="0"/>
                <a:latin typeface="Arial Narrow" panose="020B0606020202030204" pitchFamily="34" charset="0"/>
              </a:rPr>
              <a:t>com disponibilidade de cursos de capacitação gratuitos, 15 cursos disponíveis.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pt-BR" sz="2000" b="1" dirty="0">
              <a:ln w="0"/>
              <a:latin typeface="Arial Narrow" panose="020B0606020202030204" pitchFamily="34" charset="0"/>
            </a:endParaRP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000" b="1" dirty="0" smtClean="0">
                <a:ln w="0"/>
                <a:latin typeface="Arial Narrow" panose="020B0606020202030204" pitchFamily="34" charset="0"/>
              </a:rPr>
              <a:t>Encaminhamento </a:t>
            </a:r>
            <a:r>
              <a:rPr lang="pt-BR" sz="2000" b="1" dirty="0" smtClean="0">
                <a:ln w="0"/>
                <a:latin typeface="Arial Narrow" panose="020B0606020202030204" pitchFamily="34" charset="0"/>
              </a:rPr>
              <a:t>dos filhos </a:t>
            </a:r>
            <a:r>
              <a:rPr lang="pt-BR" sz="2000" b="1" dirty="0" smtClean="0">
                <a:ln w="0"/>
                <a:latin typeface="Arial Narrow" panose="020B0606020202030204" pitchFamily="34" charset="0"/>
              </a:rPr>
              <a:t> de presos entre </a:t>
            </a:r>
            <a:r>
              <a:rPr lang="pt-BR" sz="2000" b="1" dirty="0" smtClean="0">
                <a:ln w="0"/>
                <a:latin typeface="Arial Narrow" panose="020B0606020202030204" pitchFamily="34" charset="0"/>
              </a:rPr>
              <a:t>14 a 24 anos ao mercado de trabalho na condição de aprendiz</a:t>
            </a:r>
            <a:r>
              <a:rPr lang="pt-BR" sz="2000" b="1" dirty="0" smtClean="0">
                <a:ln w="0"/>
                <a:latin typeface="Arial Narrow" panose="020B0606020202030204" pitchFamily="34" charset="0"/>
              </a:rPr>
              <a:t>.</a:t>
            </a: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pt-BR" sz="2000" b="1" dirty="0" smtClean="0">
              <a:ln w="0"/>
              <a:latin typeface="Arial Narrow" panose="020B0606020202030204" pitchFamily="34" charset="0"/>
            </a:endParaRPr>
          </a:p>
          <a:p>
            <a:pPr marL="342900" indent="-3429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000" b="1" dirty="0" smtClean="0">
                <a:ln w="0"/>
                <a:latin typeface="Arial Narrow" panose="020B0606020202030204" pitchFamily="34" charset="0"/>
              </a:rPr>
              <a:t> Parceria para entrega de Credencial de visita a detentos;</a:t>
            </a:r>
            <a:endParaRPr lang="pt-BR" sz="2000" b="1" dirty="0" smtClean="0">
              <a:ln w="0"/>
              <a:latin typeface="Arial Narrow" panose="020B0606020202030204" pitchFamily="34" charset="0"/>
            </a:endParaRPr>
          </a:p>
          <a:p>
            <a:pPr algn="just"/>
            <a:endParaRPr lang="pt-BR" sz="2400" dirty="0" smtClean="0">
              <a:ln w="0"/>
              <a:latin typeface="Arial Narrow" panose="020B0606020202030204" pitchFamily="34" charset="0"/>
            </a:endParaRPr>
          </a:p>
          <a:p>
            <a:endParaRPr lang="pt-B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pt-BR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pt-B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pt-BR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pt-B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pt-B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pt-B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194" y="3753313"/>
            <a:ext cx="4510208" cy="297391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66" y="3141311"/>
            <a:ext cx="3153704" cy="171482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53" y="4308443"/>
            <a:ext cx="3080477" cy="230795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77753" y="3879273"/>
            <a:ext cx="296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Entrega de credenciais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902159" y="3366655"/>
            <a:ext cx="4703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Inscrição para cursos aos familiares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5855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2434" y="211986"/>
            <a:ext cx="9852338" cy="1280890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latin typeface="Arial Narrow" panose="020B0606020202030204" pitchFamily="34" charset="0"/>
              </a:rPr>
              <a:t>PROJETO: Restaurar- atendimento </a:t>
            </a:r>
            <a:r>
              <a:rPr lang="pt-BR" b="1" dirty="0">
                <a:latin typeface="Arial Narrow" panose="020B0606020202030204" pitchFamily="34" charset="0"/>
              </a:rPr>
              <a:t>psicológico. </a:t>
            </a:r>
          </a:p>
        </p:txBody>
      </p:sp>
      <p:sp>
        <p:nvSpPr>
          <p:cNvPr id="3" name="Retângulo 2"/>
          <p:cNvSpPr/>
          <p:nvPr/>
        </p:nvSpPr>
        <p:spPr>
          <a:xfrm>
            <a:off x="478302" y="1557468"/>
            <a:ext cx="76106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pt-BR" sz="2000" b="1" kern="50" dirty="0">
                <a:latin typeface="Arial Narrow" panose="020B0606020202030204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  <a:t>APRESENTAÇÃO</a:t>
            </a:r>
            <a:endParaRPr lang="pt-BR" sz="2000" b="1" kern="50" dirty="0">
              <a:latin typeface="Arial Narrow" panose="020B0606020202030204" pitchFamily="34" charset="0"/>
              <a:ea typeface="Lucida Sans Unicode" panose="020B0602030504020204" pitchFamily="34" charset="0"/>
              <a:cs typeface="Aharoni" panose="02010803020104030203" pitchFamily="2" charset="-79"/>
            </a:endParaRPr>
          </a:p>
          <a:p>
            <a:pPr indent="450215" algn="just">
              <a:spcAft>
                <a:spcPts val="0"/>
              </a:spcAft>
            </a:pPr>
            <a:r>
              <a:rPr lang="pt-BR" sz="2000" b="1" kern="50" dirty="0">
                <a:latin typeface="Arial Narrow" panose="020B0606020202030204" pitchFamily="34" charset="0"/>
                <a:ea typeface="Lucida Sans Unicode" panose="020B0602030504020204" pitchFamily="34" charset="0"/>
                <a:cs typeface="Aharoni" panose="02010803020104030203" pitchFamily="2" charset="-79"/>
              </a:rPr>
              <a:t>O</a:t>
            </a:r>
            <a:r>
              <a:rPr lang="pt-BR" sz="2000" b="1" kern="50" dirty="0">
                <a:latin typeface="Arial Narrow" panose="020B0606020202030204" pitchFamily="34" charset="0"/>
                <a:ea typeface="Arial" panose="020B0604020202020204" pitchFamily="34" charset="0"/>
                <a:cs typeface="Aharoni" panose="02010803020104030203" pitchFamily="2" charset="-79"/>
              </a:rPr>
              <a:t> </a:t>
            </a:r>
            <a:r>
              <a:rPr lang="pt-BR" sz="2000" b="1" kern="50" dirty="0" smtClean="0">
                <a:latin typeface="Arial Narrow" panose="020B0606020202030204" pitchFamily="34" charset="0"/>
                <a:ea typeface="Lucida Sans Unicode" panose="020B0602030504020204" pitchFamily="34" charset="0"/>
                <a:cs typeface="Aharoni" panose="02010803020104030203" pitchFamily="2" charset="-79"/>
              </a:rPr>
              <a:t>projeto</a:t>
            </a:r>
            <a:r>
              <a:rPr lang="pt-BR" sz="2000" b="1" kern="50" dirty="0" smtClean="0">
                <a:latin typeface="Arial Narrow" panose="020B0606020202030204" pitchFamily="34" charset="0"/>
                <a:ea typeface="Arial" panose="020B0604020202020204" pitchFamily="34" charset="0"/>
                <a:cs typeface="Aharoni" panose="02010803020104030203" pitchFamily="2" charset="-79"/>
              </a:rPr>
              <a:t>, </a:t>
            </a:r>
            <a:r>
              <a:rPr lang="pt-BR" sz="2000" b="1" kern="50" dirty="0">
                <a:latin typeface="Arial Narrow" panose="020B0606020202030204" pitchFamily="34" charset="0"/>
                <a:ea typeface="Arial" panose="020B0604020202020204" pitchFamily="34" charset="0"/>
                <a:cs typeface="Aharoni" panose="02010803020104030203" pitchFamily="2" charset="-79"/>
              </a:rPr>
              <a:t>Restaurar </a:t>
            </a:r>
            <a:r>
              <a:rPr lang="pt-BR" sz="2000" b="1" kern="50" dirty="0">
                <a:latin typeface="Arial Narrow" panose="020B0606020202030204" pitchFamily="34" charset="0"/>
                <a:ea typeface="Lucida Sans Unicode" panose="020B0602030504020204" pitchFamily="34" charset="0"/>
                <a:cs typeface="Aharoni" panose="02010803020104030203" pitchFamily="2" charset="-79"/>
              </a:rPr>
              <a:t>está</a:t>
            </a:r>
            <a:r>
              <a:rPr lang="pt-BR" sz="2000" b="1" kern="50" dirty="0">
                <a:latin typeface="Arial Narrow" panose="020B0606020202030204" pitchFamily="34" charset="0"/>
                <a:ea typeface="Arial" panose="020B0604020202020204" pitchFamily="34" charset="0"/>
                <a:cs typeface="Aharoni" panose="02010803020104030203" pitchFamily="2" charset="-79"/>
              </a:rPr>
              <a:t> </a:t>
            </a:r>
            <a:r>
              <a:rPr lang="pt-BR" sz="2000" b="1" kern="50" dirty="0">
                <a:latin typeface="Arial Narrow" panose="020B0606020202030204" pitchFamily="34" charset="0"/>
                <a:ea typeface="Lucida Sans Unicode" panose="020B0602030504020204" pitchFamily="34" charset="0"/>
                <a:cs typeface="Aharoni" panose="02010803020104030203" pitchFamily="2" charset="-79"/>
              </a:rPr>
              <a:t>sendo</a:t>
            </a:r>
            <a:r>
              <a:rPr lang="pt-BR" sz="2000" b="1" kern="50" dirty="0">
                <a:latin typeface="Arial Narrow" panose="020B0606020202030204" pitchFamily="34" charset="0"/>
                <a:ea typeface="Arial" panose="020B0604020202020204" pitchFamily="34" charset="0"/>
                <a:cs typeface="Aharoni" panose="02010803020104030203" pitchFamily="2" charset="-79"/>
              </a:rPr>
              <a:t> </a:t>
            </a:r>
            <a:r>
              <a:rPr lang="pt-BR" sz="2000" b="1" kern="50" dirty="0">
                <a:latin typeface="Arial Narrow" panose="020B0606020202030204" pitchFamily="34" charset="0"/>
                <a:ea typeface="Lucida Sans Unicode" panose="020B0602030504020204" pitchFamily="34" charset="0"/>
                <a:cs typeface="Aharoni" panose="02010803020104030203" pitchFamily="2" charset="-79"/>
              </a:rPr>
              <a:t>desenvolvido</a:t>
            </a:r>
            <a:r>
              <a:rPr lang="pt-BR" sz="2000" b="1" kern="50" dirty="0">
                <a:latin typeface="Arial Narrow" panose="020B0606020202030204" pitchFamily="34" charset="0"/>
                <a:ea typeface="Arial" panose="020B0604020202020204" pitchFamily="34" charset="0"/>
                <a:cs typeface="Aharoni" panose="02010803020104030203" pitchFamily="2" charset="-79"/>
              </a:rPr>
              <a:t> </a:t>
            </a:r>
            <a:r>
              <a:rPr lang="pt-BR" sz="2000" b="1" kern="50" dirty="0">
                <a:latin typeface="Arial Narrow" panose="020B0606020202030204" pitchFamily="34" charset="0"/>
                <a:ea typeface="Lucida Sans Unicode" panose="020B0602030504020204" pitchFamily="34" charset="0"/>
                <a:cs typeface="Aharoni" panose="02010803020104030203" pitchFamily="2" charset="-79"/>
              </a:rPr>
              <a:t>pelo Conselho da Comunidade com o intuito de atender os egressos e familiares de detidos para restaurar os vínculos familiares, sociais e empregatícios.</a:t>
            </a:r>
          </a:p>
          <a:p>
            <a:pPr indent="450215" algn="just">
              <a:spcAft>
                <a:spcPts val="0"/>
              </a:spcAft>
            </a:pPr>
            <a:r>
              <a:rPr lang="pt-BR" sz="2000" b="1" kern="50" dirty="0">
                <a:latin typeface="Arial Narrow" panose="020B0606020202030204" pitchFamily="34" charset="0"/>
                <a:ea typeface="Lucida Sans Unicode" panose="020B0602030504020204" pitchFamily="34" charset="0"/>
                <a:cs typeface="Aharoni" panose="02010803020104030203" pitchFamily="2" charset="-79"/>
              </a:rPr>
              <a:t> O objetivo desse projeto é restabelecer o vínculo familiar para ter uma estrutura pessoal melhor e consequentemente com o apoio familiar o Egresso se reinserir no meio social e empregatício.</a:t>
            </a:r>
          </a:p>
          <a:p>
            <a:pPr indent="450215" algn="just">
              <a:spcAft>
                <a:spcPts val="0"/>
              </a:spcAft>
            </a:pPr>
            <a:r>
              <a:rPr lang="pt-BR" sz="2000" b="1" kern="50" dirty="0">
                <a:latin typeface="Arial Narrow" panose="020B0606020202030204" pitchFamily="34" charset="0"/>
                <a:ea typeface="Arial" panose="020B0604020202020204" pitchFamily="34" charset="0"/>
                <a:cs typeface="Aharoni" panose="02010803020104030203" pitchFamily="2" charset="-79"/>
              </a:rPr>
              <a:t>O Projeto piloto “Restaurar” será destinado a pessoas comprovadamente carentes, com triagem realizada pelo Conselho da Comunidade</a:t>
            </a:r>
            <a:r>
              <a:rPr lang="pt-BR" sz="2000" b="1" kern="50" dirty="0" smtClean="0">
                <a:latin typeface="Arial Narrow" panose="020B0606020202030204" pitchFamily="34" charset="0"/>
                <a:ea typeface="Arial" panose="020B0604020202020204" pitchFamily="34" charset="0"/>
                <a:cs typeface="Aharoni" panose="02010803020104030203" pitchFamily="2" charset="-79"/>
              </a:rPr>
              <a:t>.</a:t>
            </a:r>
            <a:r>
              <a:rPr lang="pt-BR" sz="2000" b="1" kern="50" dirty="0">
                <a:latin typeface="Arial Narrow" panose="020B0606020202030204" pitchFamily="34" charset="0"/>
                <a:ea typeface="Lucida Sans Unicode" panose="020B0602030504020204" pitchFamily="34" charset="0"/>
                <a:cs typeface="Aharoni" panose="02010803020104030203" pitchFamily="2" charset="-79"/>
              </a:rPr>
              <a:t> </a:t>
            </a:r>
            <a:endParaRPr lang="pt-BR" sz="2000" b="1" kern="50" dirty="0" smtClean="0">
              <a:latin typeface="Arial Narrow" panose="020B0606020202030204" pitchFamily="34" charset="0"/>
              <a:ea typeface="Lucida Sans Unicode" panose="020B0602030504020204" pitchFamily="34" charset="0"/>
              <a:cs typeface="Aharoni" panose="02010803020104030203" pitchFamily="2" charset="-79"/>
            </a:endParaRPr>
          </a:p>
          <a:p>
            <a:pPr indent="450215" algn="just">
              <a:spcAft>
                <a:spcPts val="0"/>
              </a:spcAft>
            </a:pPr>
            <a:r>
              <a:rPr lang="pt-BR" sz="2000" b="1" kern="50" dirty="0" smtClean="0">
                <a:latin typeface="Arial Narrow" panose="020B0606020202030204" pitchFamily="34" charset="0"/>
                <a:ea typeface="Arial" panose="020B0604020202020204" pitchFamily="34" charset="0"/>
                <a:cs typeface="Aharoni" panose="02010803020104030203" pitchFamily="2" charset="-79"/>
              </a:rPr>
              <a:t> </a:t>
            </a:r>
            <a:r>
              <a:rPr lang="pt-BR" sz="2000" b="1" kern="50" dirty="0">
                <a:latin typeface="Arial Narrow" panose="020B0606020202030204" pitchFamily="34" charset="0"/>
                <a:ea typeface="Arial" panose="020B0604020202020204" pitchFamily="34" charset="0"/>
                <a:cs typeface="Aharoni" panose="02010803020104030203" pitchFamily="2" charset="-79"/>
              </a:rPr>
              <a:t>FICHA TÉCNICA DA ATIVIDADE</a:t>
            </a:r>
            <a:endParaRPr lang="pt-BR" sz="2000" b="1" kern="50" dirty="0">
              <a:latin typeface="Arial Narrow" panose="020B0606020202030204" pitchFamily="34" charset="0"/>
              <a:ea typeface="Lucida Sans Unicode" panose="020B0602030504020204" pitchFamily="34" charset="0"/>
              <a:cs typeface="Aharoni" panose="02010803020104030203" pitchFamily="2" charset="-79"/>
            </a:endParaRPr>
          </a:p>
          <a:p>
            <a:pPr indent="450215" algn="just">
              <a:spcAft>
                <a:spcPts val="0"/>
              </a:spcAft>
            </a:pPr>
            <a:r>
              <a:rPr lang="pt-BR" sz="2000" b="1" kern="50" dirty="0">
                <a:latin typeface="Arial Narrow" panose="020B0606020202030204" pitchFamily="34" charset="0"/>
                <a:ea typeface="Arial" panose="020B0604020202020204" pitchFamily="34" charset="0"/>
                <a:cs typeface="Aharoni" panose="02010803020104030203" pitchFamily="2" charset="-79"/>
              </a:rPr>
              <a:t> O atendimento será realizado pela Psicóloga Schirlei Terezinha Bonatto, CRP8/4980 com identificação pessoal e ficha de atendimento pessoal armazenada no COCOM. Atendimento com orientação pessoal.</a:t>
            </a:r>
            <a:endParaRPr lang="pt-BR" sz="2000" b="1" kern="50" dirty="0">
              <a:effectLst/>
              <a:latin typeface="Arial Narrow" panose="020B0606020202030204" pitchFamily="34" charset="0"/>
              <a:ea typeface="Lucida Sans Unicode" panose="020B0602030504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6954" r="-3926" b="15288"/>
          <a:stretch/>
        </p:blipFill>
        <p:spPr>
          <a:xfrm>
            <a:off x="9795060" y="4162102"/>
            <a:ext cx="1773486" cy="237974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3634" y="1557468"/>
            <a:ext cx="2419350" cy="189547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333634" y="3452943"/>
            <a:ext cx="22860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Imagem </a:t>
            </a:r>
            <a:r>
              <a:rPr lang="pt-BR" sz="900" dirty="0" err="1" smtClean="0"/>
              <a:t>google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4074062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41854" y="241189"/>
            <a:ext cx="9169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latin typeface="Arial Narrow" panose="020B0606020202030204" pitchFamily="34" charset="0"/>
              </a:rPr>
              <a:t>Trabalho em Rede: DEPEN/PR e Polícia Civil</a:t>
            </a:r>
            <a:endParaRPr lang="pt-BR" sz="3600" b="1" dirty="0">
              <a:latin typeface="Arial Narrow" panose="020B060602020203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62883" y="1106789"/>
            <a:ext cx="110243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>
                <a:latin typeface="Arial Narrow" panose="020B0606020202030204" pitchFamily="34" charset="0"/>
              </a:rPr>
              <a:t>* Auxílio na confecção das carteirinhas de Visita e Sacola aos familiares;</a:t>
            </a:r>
          </a:p>
          <a:p>
            <a:pPr algn="just"/>
            <a:endParaRPr lang="pt-BR" sz="2400" b="1" dirty="0" smtClean="0">
              <a:latin typeface="Arial Narrow" panose="020B0606020202030204" pitchFamily="34" charset="0"/>
            </a:endParaRPr>
          </a:p>
          <a:p>
            <a:pPr algn="just"/>
            <a:r>
              <a:rPr lang="pt-BR" sz="2400" b="1" dirty="0" smtClean="0">
                <a:latin typeface="Arial Narrow" panose="020B0606020202030204" pitchFamily="34" charset="0"/>
              </a:rPr>
              <a:t>*Parceria com compra de canecas (reutilizáveis) e talheres (flexíveis) aos presos, material de higiene e limpeza, kit higiene(escova e gel dental, 03 sabonetes), café, açúcar e pão mensais, colchões, medicamentos, agasalhos, pequenos elétricos, material de artesanato, etc...</a:t>
            </a:r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4" y="3362852"/>
            <a:ext cx="2521544" cy="265425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0618" b="38297"/>
          <a:stretch/>
        </p:blipFill>
        <p:spPr>
          <a:xfrm>
            <a:off x="5800550" y="4642761"/>
            <a:ext cx="2668619" cy="214086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429" y="3396412"/>
            <a:ext cx="3726306" cy="209604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886" y="3493292"/>
            <a:ext cx="2361127" cy="177084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745073" y="3396412"/>
            <a:ext cx="241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Doação de Computadores para confecção de Carteira de visita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8469169" y="5492459"/>
            <a:ext cx="3302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Artesanato realizado pelos detentos </a:t>
            </a:r>
            <a:endParaRPr lang="pt-BR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330886" y="5264137"/>
            <a:ext cx="2469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Colheres reutilizáveis/flexíveis </a:t>
            </a:r>
            <a:endParaRPr lang="pt-BR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60608" y="5934670"/>
            <a:ext cx="262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Entrega de agasalhos a Delegacia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801086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51" b="200"/>
          <a:stretch/>
        </p:blipFill>
        <p:spPr>
          <a:xfrm>
            <a:off x="6793840" y="3296990"/>
            <a:ext cx="4603962" cy="333562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295" r="-3727"/>
          <a:stretch/>
        </p:blipFill>
        <p:spPr>
          <a:xfrm>
            <a:off x="1622201" y="4108360"/>
            <a:ext cx="4688983" cy="235168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 b="33709"/>
          <a:stretch/>
        </p:blipFill>
        <p:spPr>
          <a:xfrm>
            <a:off x="2063154" y="1188001"/>
            <a:ext cx="2220733" cy="292035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81" y="421781"/>
            <a:ext cx="4384183" cy="263051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246567" y="-14027"/>
            <a:ext cx="6581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atin typeface="Arial Narrow" panose="020B0606020202030204" pitchFamily="34" charset="0"/>
              </a:rPr>
              <a:t>Materiais fornecidos para os presos na Delegacia </a:t>
            </a:r>
            <a:endParaRPr lang="pt-BR" sz="2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517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17-10-18 at 22.41.19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4791" y="685904"/>
            <a:ext cx="7584141" cy="568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8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0160" y="-604911"/>
            <a:ext cx="10401879" cy="221425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800" dirty="0" smtClean="0"/>
              <a:t/>
            </a:r>
            <a:br>
              <a:rPr lang="pt-BR" sz="1800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b="1" dirty="0">
                <a:latin typeface="Arial Black" panose="020B0A04020102020204" pitchFamily="34" charset="0"/>
              </a:rPr>
              <a:t> </a:t>
            </a:r>
            <a:r>
              <a:rPr lang="pt-BR" b="1" dirty="0" smtClean="0">
                <a:latin typeface="Arial Black" panose="020B0A04020102020204" pitchFamily="34" charset="0"/>
              </a:rPr>
              <a:t> </a:t>
            </a:r>
            <a:r>
              <a:rPr lang="pt-BR" sz="5300" b="1" dirty="0">
                <a:latin typeface="Arial Narrow" panose="020B0606020202030204" pitchFamily="34" charset="0"/>
              </a:rPr>
              <a:t>"Dê a mão e uma oportunidade"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412" y="902296"/>
            <a:ext cx="6131533" cy="4598650"/>
          </a:xfrm>
        </p:spPr>
      </p:pic>
      <p:sp>
        <p:nvSpPr>
          <p:cNvPr id="3" name="CaixaDeTexto 2"/>
          <p:cNvSpPr txBox="1"/>
          <p:nvPr/>
        </p:nvSpPr>
        <p:spPr>
          <a:xfrm>
            <a:off x="3273412" y="5427647"/>
            <a:ext cx="6658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Juiz de Direito: Ernani Mendes Silva Filho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360279" y="5903893"/>
            <a:ext cx="8750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 smtClean="0">
                <a:latin typeface="Arial Narrow" panose="020B0606020202030204" pitchFamily="34" charset="0"/>
              </a:rPr>
              <a:t>Presidente COCOM: José Raposo da Luz </a:t>
            </a:r>
          </a:p>
          <a:p>
            <a:pPr algn="just"/>
            <a:r>
              <a:rPr lang="pt-BR" sz="2800" b="1" dirty="0" smtClean="0">
                <a:latin typeface="Arial Narrow" panose="020B0606020202030204" pitchFamily="34" charset="0"/>
              </a:rPr>
              <a:t>Vice Presidente: Marcelo Antônio Weber</a:t>
            </a:r>
            <a:endParaRPr lang="pt-BR" sz="2800" b="1" dirty="0">
              <a:latin typeface="Arial Narrow" panose="020B060602020203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30713" y="1584683"/>
            <a:ext cx="291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b="1" dirty="0" smtClean="0">
                <a:latin typeface="Arial Narrow" panose="020B0606020202030204" pitchFamily="34" charset="0"/>
              </a:rPr>
              <a:t>O COCOM fora fundado em 04 de Dezembro de 1990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042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latin typeface="Arial Narrow" panose="020B0606020202030204" pitchFamily="34" charset="0"/>
              </a:rPr>
              <a:t>OBRIGADA!!</a:t>
            </a:r>
            <a:endParaRPr lang="pt-BR" b="1" dirty="0">
              <a:latin typeface="Arial Narrow" panose="020B0606020202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50" y="1429555"/>
            <a:ext cx="3925619" cy="493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6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5243" y="134713"/>
            <a:ext cx="9999369" cy="1668924"/>
          </a:xfrm>
        </p:spPr>
        <p:txBody>
          <a:bodyPr>
            <a:noAutofit/>
          </a:bodyPr>
          <a:lstStyle/>
          <a:p>
            <a:pPr algn="ctr"/>
            <a:r>
              <a:rPr lang="pt-BR" sz="4800" b="1" dirty="0">
                <a:solidFill>
                  <a:srgbClr val="FF0000"/>
                </a:solidFill>
                <a:latin typeface="Arial Narrow" panose="020B0606020202030204" pitchFamily="34" charset="0"/>
              </a:rPr>
              <a:t>Trabalho em </a:t>
            </a:r>
            <a:r>
              <a:rPr lang="pt-BR" sz="48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Rede para atendimento ao Preso/Família</a:t>
            </a:r>
            <a:endParaRPr lang="pt-BR" sz="48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50696" y="1803637"/>
            <a:ext cx="9892609" cy="3777622"/>
          </a:xfrm>
        </p:spPr>
        <p:txBody>
          <a:bodyPr>
            <a:norm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Parceria com </a:t>
            </a:r>
            <a:r>
              <a:rPr lang="pt-BR" sz="2800" b="1" dirty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Secretaria </a:t>
            </a:r>
            <a:r>
              <a:rPr lang="pt-BR" sz="28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Municipal de Saúde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Infectologia 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Unidade de Saúde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CAPS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APTA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pt-BR" sz="28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Centro Médico ( agendar escolta)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pt-BR" sz="2800" b="1" dirty="0" smtClean="0">
              <a:solidFill>
                <a:schemeClr val="tx1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algn="ctr">
              <a:buFont typeface="Arial" panose="020B0604020202020204" pitchFamily="34" charset="0"/>
              <a:buChar char="•"/>
            </a:pPr>
            <a:endParaRPr lang="pt-BR" sz="2800" b="1" dirty="0" smtClean="0">
              <a:solidFill>
                <a:schemeClr val="tx1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algn="ctr">
              <a:buFont typeface="Arial" panose="020B0604020202020204" pitchFamily="34" charset="0"/>
              <a:buChar char="•"/>
            </a:pPr>
            <a:endParaRPr lang="pt-BR" sz="4000" b="1" dirty="0" smtClean="0">
              <a:solidFill>
                <a:schemeClr val="tx1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algn="ctr">
              <a:buFont typeface="Arial" panose="020B0604020202020204" pitchFamily="34" charset="0"/>
              <a:buChar char="•"/>
            </a:pPr>
            <a:endParaRPr lang="pt-BR" sz="4000" b="1" dirty="0" smtClean="0">
              <a:solidFill>
                <a:schemeClr val="tx1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algn="ctr">
              <a:buFont typeface="Arial" panose="020B0604020202020204" pitchFamily="34" charset="0"/>
              <a:buChar char="•"/>
            </a:pPr>
            <a:endParaRPr lang="pt-BR" sz="4000" b="1" dirty="0" smtClean="0">
              <a:solidFill>
                <a:schemeClr val="tx1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algn="ctr">
              <a:buFont typeface="Arial" panose="020B0604020202020204" pitchFamily="34" charset="0"/>
              <a:buChar char="•"/>
            </a:pPr>
            <a:endParaRPr lang="pt-BR" sz="4000" b="1" dirty="0" smtClean="0">
              <a:solidFill>
                <a:schemeClr val="tx1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algn="ctr">
              <a:buFont typeface="Arial" panose="020B0604020202020204" pitchFamily="34" charset="0"/>
              <a:buChar char="•"/>
            </a:pPr>
            <a:endParaRPr lang="pt-BR" sz="4000" b="1" dirty="0">
              <a:solidFill>
                <a:schemeClr val="tx1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pt-BR" sz="36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12339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8657" y="73957"/>
            <a:ext cx="1122601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> </a:t>
            </a:r>
            <a:r>
              <a:rPr lang="pt-BR" sz="4400" b="1" dirty="0" smtClean="0">
                <a:latin typeface="Arial Narrow" panose="020B0606020202030204" pitchFamily="34" charset="0"/>
              </a:rPr>
              <a:t>Trabalho em Rede: A Secretaria Municipal da Saúde</a:t>
            </a:r>
            <a:r>
              <a:rPr lang="pt-BR" sz="4400" b="1" dirty="0">
                <a:latin typeface="Arial Narrow" panose="020B0606020202030204" pitchFamily="34" charset="0"/>
              </a:rPr>
              <a:t>.</a:t>
            </a:r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 </a:t>
            </a:r>
            <a:br>
              <a:rPr lang="pt-BR" b="1" dirty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 </a:t>
            </a:r>
            <a:br>
              <a:rPr lang="pt-BR" b="1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68657" y="757848"/>
            <a:ext cx="10510771" cy="3777622"/>
          </a:xfrm>
        </p:spPr>
        <p:txBody>
          <a:bodyPr>
            <a:normAutofit/>
          </a:bodyPr>
          <a:lstStyle/>
          <a:p>
            <a:pPr algn="just"/>
            <a:r>
              <a:rPr lang="pt-BR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Atendimento Médico aos Detentos: Atendimento semanal realizado pelo Dr Rafael de Paula e Dr Cláudio Silva;</a:t>
            </a:r>
          </a:p>
          <a:p>
            <a:pPr algn="just"/>
            <a:r>
              <a:rPr lang="pt-BR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Retirada de medicamentos na Unidade de Saúde; presos paupérrimos o COCOM adquire com previsão orçamentária;</a:t>
            </a:r>
          </a:p>
          <a:p>
            <a:pPr algn="just"/>
            <a:r>
              <a:rPr lang="pt-BR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Vacinação contra </a:t>
            </a:r>
            <a:r>
              <a:rPr lang="pt-BR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gripe</a:t>
            </a:r>
            <a:r>
              <a:rPr lang="pt-BR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pt-BR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 todas as campanhas de vacinação oferecidas pelo Município;</a:t>
            </a:r>
            <a:endParaRPr lang="pt-BR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pt-BR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Contato direto com SAMU, Centro Médico, CAPS, APTA, </a:t>
            </a:r>
            <a:r>
              <a:rPr lang="pt-BR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Infectologia, para </a:t>
            </a:r>
            <a:r>
              <a:rPr lang="pt-BR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atendimento aos presos</a:t>
            </a:r>
            <a:r>
              <a:rPr lang="pt-BR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pPr algn="just"/>
            <a:endParaRPr lang="pt-BR" sz="2000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/>
            <a:endParaRPr lang="pt-BR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079" r="-969" b="47043"/>
          <a:stretch/>
        </p:blipFill>
        <p:spPr>
          <a:xfrm>
            <a:off x="560361" y="3661486"/>
            <a:ext cx="3894988" cy="287198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1" b="-5809"/>
          <a:stretch/>
        </p:blipFill>
        <p:spPr>
          <a:xfrm>
            <a:off x="4831057" y="3661486"/>
            <a:ext cx="2124221" cy="299527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t="2581" r="8260"/>
          <a:stretch/>
        </p:blipFill>
        <p:spPr>
          <a:xfrm>
            <a:off x="7330986" y="4150491"/>
            <a:ext cx="4601008" cy="227214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7232073" y="6425925"/>
            <a:ext cx="34774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Imagem </a:t>
            </a:r>
            <a:r>
              <a:rPr lang="pt-BR" sz="900" dirty="0" err="1" smtClean="0"/>
              <a:t>google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2310261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5243" y="624110"/>
            <a:ext cx="9999369" cy="1668924"/>
          </a:xfrm>
        </p:spPr>
        <p:txBody>
          <a:bodyPr>
            <a:noAutofit/>
          </a:bodyPr>
          <a:lstStyle/>
          <a:p>
            <a:pPr algn="ctr"/>
            <a:r>
              <a:rPr lang="pt-BR" sz="4800" b="1" dirty="0">
                <a:solidFill>
                  <a:srgbClr val="FF0000"/>
                </a:solidFill>
                <a:latin typeface="Arial Narrow" panose="020B0606020202030204" pitchFamily="34" charset="0"/>
              </a:rPr>
              <a:t>Trabalho em </a:t>
            </a:r>
            <a:r>
              <a:rPr lang="pt-BR" sz="48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Rede para atendimento ao Preso/Família</a:t>
            </a:r>
            <a:endParaRPr lang="pt-BR" sz="48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05243" y="2654104"/>
            <a:ext cx="8915400" cy="3777622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pt-BR" sz="40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Parceria com ONG e Associações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4000" b="1" dirty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INSS e </a:t>
            </a:r>
            <a:r>
              <a:rPr lang="pt-BR" sz="40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CRAS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40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Empresas Privadas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4000" b="1" dirty="0">
                <a:solidFill>
                  <a:schemeClr val="tx1"/>
                </a:solidFill>
                <a:latin typeface="Arial Narrow" panose="020B0606020202030204" pitchFamily="34" charset="0"/>
                <a:cs typeface="Aharoni" panose="02010803020104030203" pitchFamily="2" charset="-79"/>
              </a:rPr>
              <a:t>Projeto Capoeira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pt-BR" sz="4000" b="1" dirty="0" smtClean="0">
              <a:solidFill>
                <a:schemeClr val="tx1"/>
              </a:solidFill>
              <a:latin typeface="Arial Narrow" panose="020B0606020202030204" pitchFamily="34" charset="0"/>
              <a:cs typeface="Aharoni" panose="02010803020104030203" pitchFamily="2" charset="-79"/>
            </a:endParaRPr>
          </a:p>
          <a:p>
            <a:pPr marL="0" indent="0" algn="ctr">
              <a:buNone/>
            </a:pPr>
            <a:endParaRPr lang="pt-BR" sz="36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65241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9828" y="259249"/>
            <a:ext cx="11479236" cy="1488934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Trabalho em Rede: Associação reviver e clinicas de desintoxicação.</a:t>
            </a:r>
            <a:endParaRPr lang="pt-BR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8977" y="1574558"/>
            <a:ext cx="11240087" cy="3777622"/>
          </a:xfrm>
        </p:spPr>
        <p:txBody>
          <a:bodyPr/>
          <a:lstStyle/>
          <a:p>
            <a:pPr algn="just"/>
            <a:r>
              <a:rPr lang="pt-BR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A Lei 7.210 de 1984, que institui a Execução Penal em nosso país em seu artigo 1º </a:t>
            </a:r>
            <a:r>
              <a:rPr lang="pt-BR" sz="2400" b="1" i="1" dirty="0">
                <a:solidFill>
                  <a:schemeClr val="tx1"/>
                </a:solidFill>
                <a:latin typeface="Arial Narrow" panose="020B0606020202030204" pitchFamily="34" charset="0"/>
              </a:rPr>
              <a:t>In </a:t>
            </a:r>
            <a:r>
              <a:rPr lang="pt-BR" sz="2400" b="1" i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verbis</a:t>
            </a:r>
            <a:r>
              <a:rPr lang="pt-BR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: “A execução penal tem por objetivo efetivar as disposições de sentença ou decisão criminal e proporcionar condições para a harmônica integração social do condenado e do internado”.</a:t>
            </a:r>
          </a:p>
          <a:p>
            <a:r>
              <a:rPr lang="pt-BR" dirty="0">
                <a:hlinkClick r:id="rId2"/>
              </a:rPr>
              <a:t/>
            </a:r>
            <a:br>
              <a:rPr lang="pt-BR" dirty="0">
                <a:hlinkClick r:id="rId2"/>
              </a:rPr>
            </a:b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56" y="3160223"/>
            <a:ext cx="4473535" cy="341107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329" y="3196083"/>
            <a:ext cx="4500283" cy="337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5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3601" y="300461"/>
            <a:ext cx="8911687" cy="1280890"/>
          </a:xfrm>
        </p:spPr>
        <p:txBody>
          <a:bodyPr/>
          <a:lstStyle/>
          <a:p>
            <a:pPr algn="ctr"/>
            <a:r>
              <a:rPr lang="pt-BR" dirty="0" smtClean="0">
                <a:latin typeface="Arial Narrow" panose="020B0606020202030204" pitchFamily="34" charset="0"/>
              </a:rPr>
              <a:t> </a:t>
            </a:r>
            <a:r>
              <a:rPr lang="pt-BR" b="1" dirty="0" smtClean="0">
                <a:latin typeface="Arial Narrow" panose="020B0606020202030204" pitchFamily="34" charset="0"/>
              </a:rPr>
              <a:t>Trabalho em Rede: INSS e CRAS</a:t>
            </a:r>
            <a:endParaRPr lang="pt-BR" b="1" dirty="0">
              <a:latin typeface="Arial Narrow" panose="020B060602020203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45588" y="1203855"/>
            <a:ext cx="11591779" cy="3777622"/>
          </a:xfrm>
        </p:spPr>
        <p:txBody>
          <a:bodyPr>
            <a:normAutofit/>
          </a:bodyPr>
          <a:lstStyle/>
          <a:p>
            <a:pPr algn="just"/>
            <a:r>
              <a:rPr lang="pt-BR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Conselho da Comunidade e CRAS Ferraria, fizeram curso de capacitação no INSS, </a:t>
            </a:r>
            <a:r>
              <a:rPr lang="pt-BR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Equipe  COCOM começa a </a:t>
            </a:r>
            <a:r>
              <a:rPr lang="pt-BR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usar os novos equipamentos digitais do INSS, o GET, o Meu INSS e aprimoraram todas as formas de facilitar os agendamentos "</a:t>
            </a:r>
            <a:r>
              <a:rPr lang="pt-BR" sz="24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on</a:t>
            </a:r>
            <a:r>
              <a:rPr lang="pt-BR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pt-BR" sz="24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line</a:t>
            </a:r>
            <a:r>
              <a:rPr lang="pt-BR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". 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01" y="3856869"/>
            <a:ext cx="3303717" cy="25217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533" y="2638096"/>
            <a:ext cx="3632755" cy="363275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082533" y="6270851"/>
            <a:ext cx="32973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/>
              <a:t>Imagem </a:t>
            </a:r>
            <a:r>
              <a:rPr lang="pt-BR" sz="800" dirty="0" err="1" smtClean="0"/>
              <a:t>google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222235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3717" y="171945"/>
            <a:ext cx="10199076" cy="1280890"/>
          </a:xfrm>
        </p:spPr>
        <p:txBody>
          <a:bodyPr/>
          <a:lstStyle/>
          <a:p>
            <a:pPr algn="ctr"/>
            <a:r>
              <a:rPr lang="pt-BR" b="1" dirty="0" smtClean="0">
                <a:latin typeface="Arial Narrow" panose="020B0606020202030204" pitchFamily="34" charset="0"/>
              </a:rPr>
              <a:t>Trabalho em Rede: Parcerias com empresas privadas, angariar PSC</a:t>
            </a:r>
            <a:endParaRPr lang="pt-BR" b="1" dirty="0">
              <a:latin typeface="Arial Narrow" panose="020B060602020203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927274" y="1589649"/>
            <a:ext cx="9875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latin typeface="Arial Narrow" panose="020B0606020202030204" pitchFamily="34" charset="0"/>
              </a:rPr>
              <a:t>Palestra </a:t>
            </a:r>
            <a:r>
              <a:rPr lang="pt-BR" sz="2800" dirty="0" smtClean="0">
                <a:latin typeface="Arial Narrow" panose="020B0606020202030204" pitchFamily="34" charset="0"/>
              </a:rPr>
              <a:t>na empresa </a:t>
            </a:r>
            <a:r>
              <a:rPr lang="pt-BR" sz="2800" dirty="0" err="1">
                <a:latin typeface="Arial Narrow" panose="020B0606020202030204" pitchFamily="34" charset="0"/>
              </a:rPr>
              <a:t>Pitlak</a:t>
            </a:r>
            <a:r>
              <a:rPr lang="pt-BR" sz="2800" dirty="0">
                <a:latin typeface="Arial Narrow" panose="020B0606020202030204" pitchFamily="34" charset="0"/>
              </a:rPr>
              <a:t> para </a:t>
            </a:r>
            <a:r>
              <a:rPr lang="pt-BR" sz="2800" dirty="0" smtClean="0">
                <a:latin typeface="Arial Narrow" panose="020B0606020202030204" pitchFamily="34" charset="0"/>
              </a:rPr>
              <a:t>firmar </a:t>
            </a:r>
            <a:r>
              <a:rPr lang="pt-BR" sz="2800" dirty="0">
                <a:latin typeface="Arial Narrow" panose="020B0606020202030204" pitchFamily="34" charset="0"/>
              </a:rPr>
              <a:t>parceria com os </a:t>
            </a:r>
            <a:r>
              <a:rPr lang="pt-BR" sz="2800" dirty="0" smtClean="0">
                <a:latin typeface="Arial Narrow" panose="020B0606020202030204" pitchFamily="34" charset="0"/>
              </a:rPr>
              <a:t>monitorados e PSC.</a:t>
            </a:r>
            <a:endParaRPr lang="pt-BR" sz="2800" dirty="0">
              <a:latin typeface="Arial Narrow" panose="020B0606020202030204" pitchFamily="34" charset="0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3717" y="2895601"/>
            <a:ext cx="3941746" cy="253134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565" y="2895600"/>
            <a:ext cx="4679144" cy="253134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725008" y="5309451"/>
            <a:ext cx="369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Imagem</a:t>
            </a:r>
            <a:r>
              <a:rPr lang="pt-BR" dirty="0"/>
              <a:t> </a:t>
            </a:r>
            <a:r>
              <a:rPr lang="pt-BR" sz="1000" dirty="0" err="1"/>
              <a:t>google</a:t>
            </a:r>
            <a:endParaRPr lang="pt-BR" sz="1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6359237" y="5484862"/>
            <a:ext cx="32419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Imagem </a:t>
            </a:r>
            <a:r>
              <a:rPr lang="pt-BR" sz="1000" dirty="0" err="1"/>
              <a:t>google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4227866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4394" y="325559"/>
            <a:ext cx="10246535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4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 smtClean="0">
                <a:latin typeface="Arial Narrow" panose="020B0606020202030204" pitchFamily="34" charset="0"/>
                <a:cs typeface="Aharoni" panose="02010803020104030203" pitchFamily="2" charset="-79"/>
              </a:rPr>
              <a:t>Trabalho em Rede:  </a:t>
            </a:r>
            <a:r>
              <a:rPr lang="pt-BR" sz="2800" dirty="0" smtClean="0">
                <a:latin typeface="Arial Narrow" panose="020B0606020202030204" pitchFamily="34" charset="0"/>
                <a:cs typeface="Aharoni" panose="02010803020104030203" pitchFamily="2" charset="-79"/>
              </a:rPr>
              <a:t>PROJETO </a:t>
            </a:r>
            <a:r>
              <a:rPr lang="pt-BR" sz="2800" dirty="0">
                <a:latin typeface="Arial Narrow" panose="020B0606020202030204" pitchFamily="34" charset="0"/>
                <a:cs typeface="Aharoni" panose="02010803020104030203" pitchFamily="2" charset="-79"/>
              </a:rPr>
              <a:t>CAPOEIRA NOS BAIRROS </a:t>
            </a:r>
            <a:r>
              <a:rPr lang="pt-BR" sz="2800" dirty="0" smtClean="0">
                <a:latin typeface="Arial Narrow" panose="020B0606020202030204" pitchFamily="34" charset="0"/>
                <a:cs typeface="Aharoni" panose="02010803020104030203" pitchFamily="2" charset="-79"/>
              </a:rPr>
              <a:t>- </a:t>
            </a:r>
            <a:r>
              <a:rPr lang="pt-BR" sz="2800" dirty="0">
                <a:latin typeface="Arial Narrow" panose="020B0606020202030204" pitchFamily="34" charset="0"/>
                <a:cs typeface="Aharoni" panose="02010803020104030203" pitchFamily="2" charset="-79"/>
              </a:rPr>
              <a:t>Mestre Pica Pau</a:t>
            </a:r>
            <a:r>
              <a:rPr lang="pt-BR" sz="28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pt-BR" sz="2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pt-BR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405943" y="1020232"/>
            <a:ext cx="102735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Arial Narrow" panose="020B0606020202030204" pitchFamily="34" charset="0"/>
              </a:rPr>
              <a:t>	</a:t>
            </a:r>
          </a:p>
          <a:p>
            <a:pPr algn="just"/>
            <a:r>
              <a:rPr lang="pt-BR" sz="2400" dirty="0" smtClean="0">
                <a:latin typeface="Arial Narrow" panose="020B0606020202030204" pitchFamily="34" charset="0"/>
              </a:rPr>
              <a:t>Atende gratuitamente os filhos de presos, egressos e monitorados, com acompanhamento e fiscalização do Conselho da Comunidade juntamente com a Vara Criminal de Campo Largo, PR.</a:t>
            </a:r>
            <a:endParaRPr lang="pt-BR" sz="2400" dirty="0">
              <a:latin typeface="Arial Narrow" panose="020B0606020202030204" pitchFamily="34" charset="0"/>
            </a:endParaRP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150" y="2770909"/>
            <a:ext cx="6998532" cy="393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4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1183</TotalTime>
  <Words>737</Words>
  <Application>Microsoft Office PowerPoint</Application>
  <PresentationFormat>Widescreen</PresentationFormat>
  <Paragraphs>101</Paragraphs>
  <Slides>20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9" baseType="lpstr">
      <vt:lpstr>Aharoni</vt:lpstr>
      <vt:lpstr>Arial</vt:lpstr>
      <vt:lpstr>Arial Black</vt:lpstr>
      <vt:lpstr>Arial Narrow</vt:lpstr>
      <vt:lpstr>Century Gothic</vt:lpstr>
      <vt:lpstr>Lucida Sans Unicode</vt:lpstr>
      <vt:lpstr>Times New Roman</vt:lpstr>
      <vt:lpstr>Wingdings 3</vt:lpstr>
      <vt:lpstr>Cacho</vt:lpstr>
      <vt:lpstr>Apresentação do PowerPoint</vt:lpstr>
      <vt:lpstr>    "Dê a mão e uma oportunidade" </vt:lpstr>
      <vt:lpstr>Trabalho em Rede para atendimento ao Preso/Família</vt:lpstr>
      <vt:lpstr> Trabalho em Rede: A Secretaria Municipal da Saúde.      </vt:lpstr>
      <vt:lpstr>Trabalho em Rede para atendimento ao Preso/Família</vt:lpstr>
      <vt:lpstr>Trabalho em Rede: Associação reviver e clinicas de desintoxicação.</vt:lpstr>
      <vt:lpstr> Trabalho em Rede: INSS e CRAS</vt:lpstr>
      <vt:lpstr>Trabalho em Rede: Parcerias com empresas privadas, angariar PSC</vt:lpstr>
      <vt:lpstr> Trabalho em Rede:  PROJETO CAPOEIRA NOS BAIRROS - Mestre Pica Pau </vt:lpstr>
      <vt:lpstr>Trabalho em Rede Para atendimento ao Preso/Família</vt:lpstr>
      <vt:lpstr> Trabalho em Rede (Núcleo de Apoio à saúde das famílias)</vt:lpstr>
      <vt:lpstr> Trabalho em Rede: Escolas “PROJETO- MUTIRÃO” Trabalho realizado pelos PSC</vt:lpstr>
      <vt:lpstr>Apresentação do PowerPoint</vt:lpstr>
      <vt:lpstr> Trabalho em Rede: Secretaria da Educação: PALESTRA PARA DIRETORAS DAS ESCOLAS DO ENSINO FUNDAMENTAL</vt:lpstr>
      <vt:lpstr>Trabalho em Rede: Instituto Cidade Júnior (AME)</vt:lpstr>
      <vt:lpstr>PROJETO: Restaurar- atendimento psicológico. </vt:lpstr>
      <vt:lpstr>Apresentação do PowerPoint</vt:lpstr>
      <vt:lpstr>Apresentação do PowerPoint</vt:lpstr>
      <vt:lpstr>Apresentação do PowerPoint</vt:lpstr>
      <vt:lpstr>OBRIGADA!!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CONSELHO DA COMUNIDADE DE CAMPO LARGO</dc:title>
  <dc:creator>CONSELHO DA COMUNIDADE Campo Largo</dc:creator>
  <cp:lastModifiedBy>Admin</cp:lastModifiedBy>
  <cp:revision>65</cp:revision>
  <dcterms:created xsi:type="dcterms:W3CDTF">2017-06-30T12:38:03Z</dcterms:created>
  <dcterms:modified xsi:type="dcterms:W3CDTF">2018-11-29T13:17:54Z</dcterms:modified>
</cp:coreProperties>
</file>