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4-2006/2006/lei/l11340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1.globo.com/pr/parana/caminhos-do-camp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Articulação da Rede de Enfrentamento à Violência Contra a Mulher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176344"/>
            <a:ext cx="10572000" cy="1315896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Gabriela de Conto Bett – TJ/PR</a:t>
            </a:r>
          </a:p>
          <a:p>
            <a:r>
              <a:rPr lang="pt-BR" dirty="0" smtClean="0"/>
              <a:t>Josiane Coser – Conselho da Comunidade de Matelândia</a:t>
            </a:r>
          </a:p>
          <a:p>
            <a:r>
              <a:rPr lang="pt-BR" dirty="0" err="1" smtClean="0"/>
              <a:t>Edriana</a:t>
            </a:r>
            <a:r>
              <a:rPr lang="pt-BR" dirty="0" smtClean="0"/>
              <a:t> Maria Silveira – Sindicato dos Trabalhadores Rurais</a:t>
            </a:r>
          </a:p>
          <a:p>
            <a:r>
              <a:rPr lang="pt-BR" dirty="0" smtClean="0"/>
              <a:t>Flavia M. Brandão – Universidade Paranaense </a:t>
            </a:r>
          </a:p>
          <a:p>
            <a:r>
              <a:rPr lang="pt-BR" dirty="0" err="1" smtClean="0"/>
              <a:t>Noeli</a:t>
            </a:r>
            <a:r>
              <a:rPr lang="pt-BR" dirty="0" smtClean="0"/>
              <a:t> </a:t>
            </a:r>
            <a:r>
              <a:rPr lang="pt-BR" dirty="0" err="1" smtClean="0"/>
              <a:t>Hinschink</a:t>
            </a:r>
            <a:r>
              <a:rPr lang="pt-BR" dirty="0" smtClean="0"/>
              <a:t> – Universidade Paranaense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0219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BRASIL. DECRETO Nº 11.340, DE 07 DE AGOSTO DE 2006. </a:t>
            </a:r>
            <a:r>
              <a:rPr lang="pt-BR" b="1" dirty="0"/>
              <a:t>Lei Maria da Penha.</a:t>
            </a:r>
            <a:r>
              <a:rPr lang="pt-BR" dirty="0"/>
              <a:t> Brasília - DF, </a:t>
            </a:r>
            <a:r>
              <a:rPr lang="pt-BR" dirty="0" err="1"/>
              <a:t>ago</a:t>
            </a:r>
            <a:r>
              <a:rPr lang="pt-BR" dirty="0"/>
              <a:t>, 2018. </a:t>
            </a:r>
            <a:r>
              <a:rPr lang="pt-BR" dirty="0" err="1"/>
              <a:t>Disponivel</a:t>
            </a:r>
            <a:r>
              <a:rPr lang="pt-BR" dirty="0"/>
              <a:t> em: &lt;</a:t>
            </a:r>
            <a:r>
              <a:rPr lang="pt-BR" u="sng" dirty="0">
                <a:hlinkClick r:id="rId2"/>
              </a:rPr>
              <a:t>http://www.planalto.gov.br/ccivil_03/_ato2004-2006/2006/lei/l11340.htm</a:t>
            </a:r>
            <a:r>
              <a:rPr lang="pt-BR" dirty="0"/>
              <a:t>&gt;. Acesso em: 18 ago. 2018</a:t>
            </a:r>
            <a:r>
              <a:rPr lang="pt-BR" dirty="0" smtClean="0"/>
              <a:t>.</a:t>
            </a:r>
          </a:p>
          <a:p>
            <a:r>
              <a:rPr lang="pt-BR" dirty="0"/>
              <a:t>SAFFIOTI, H. I. B. </a:t>
            </a:r>
            <a:r>
              <a:rPr lang="pt-BR" b="1" dirty="0"/>
              <a:t>Gênero, Patriarcado, Violênci</a:t>
            </a:r>
            <a:r>
              <a:rPr lang="pt-BR" dirty="0"/>
              <a:t>a. São </a:t>
            </a:r>
            <a:r>
              <a:rPr lang="pt-BR" dirty="0" err="1"/>
              <a:t>Paulo:Editora</a:t>
            </a:r>
            <a:r>
              <a:rPr lang="pt-BR" dirty="0"/>
              <a:t> Fundação Perseu </a:t>
            </a:r>
            <a:r>
              <a:rPr lang="pt-BR" dirty="0" err="1"/>
              <a:t>Abramo</a:t>
            </a:r>
            <a:r>
              <a:rPr lang="pt-BR" dirty="0"/>
              <a:t>, Coleção Brasil Urgente, 2004. </a:t>
            </a:r>
            <a:endParaRPr lang="pt-BR" dirty="0" smtClean="0"/>
          </a:p>
          <a:p>
            <a:r>
              <a:rPr lang="pt-BR" dirty="0"/>
              <a:t>SANTOS, A. C. W. DOS; MORÉ, C. L. O. O.. </a:t>
            </a:r>
            <a:r>
              <a:rPr lang="pt-BR" b="1" dirty="0"/>
              <a:t>Impacto da Violência no Sistema Familiar de Mulheres Vítimas de Agressão. </a:t>
            </a:r>
            <a:r>
              <a:rPr lang="pt-BR" dirty="0"/>
              <a:t>Rev. Psicologia Ciência e Profissão, Santa Catarina: 2011, 31 (2), 220-235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190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Nascimento do Projeto </a:t>
            </a:r>
            <a:r>
              <a:rPr lang="pt-BR" i="1" dirty="0" smtClean="0"/>
              <a:t>Renascer </a:t>
            </a:r>
            <a:r>
              <a:rPr lang="pt-BR" dirty="0"/>
              <a:t> </a:t>
            </a:r>
            <a:r>
              <a:rPr lang="pt-BR" dirty="0" smtClean="0"/>
              <a:t>a partir do Conselho da Comunidade (ideias, objetivos iniciais)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Etapa 1: Articulação com o grupo de mulheres organizado pelo Sindicato dos Trabalhadores rurais 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Etapa 2: Articulação com o TJ/PR para coordenação técnica - setor de Psicologia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Etapa 3: Articulação com o Ministério </a:t>
            </a:r>
            <a:r>
              <a:rPr lang="pt-BR" dirty="0"/>
              <a:t>Público, Secretaria de Assistência Social do Município de Matelândia e comunidade acadêmica da região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44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FINALIDADE DO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Promover ações integradas de prevenção à violência doméstica, bem como de acompanhamento psicossocial gratuito a mulheres em situação de violência doméstica, seus familiares e respectivos </a:t>
            </a:r>
            <a:r>
              <a:rPr lang="pt-BR" dirty="0" smtClean="0"/>
              <a:t>“agressores”, </a:t>
            </a:r>
            <a:r>
              <a:rPr lang="pt-BR" dirty="0"/>
              <a:t>por meio da assistência às vítimas, agressores e familiares, além de ações educativas voltadas à comunidade geral. 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850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0000" y="2574984"/>
            <a:ext cx="10554574" cy="408707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Violência como fenômeno complexo: conjunto </a:t>
            </a:r>
            <a:r>
              <a:rPr lang="pt-BR" dirty="0"/>
              <a:t>de relações </a:t>
            </a:r>
            <a:r>
              <a:rPr lang="pt-BR" dirty="0" err="1" smtClean="0"/>
              <a:t>sócio-históricas</a:t>
            </a:r>
            <a:r>
              <a:rPr lang="pt-BR" dirty="0" smtClean="0"/>
              <a:t> (</a:t>
            </a:r>
            <a:r>
              <a:rPr lang="pt-BR" dirty="0" err="1" smtClean="0"/>
              <a:t>Saffioti</a:t>
            </a:r>
            <a:r>
              <a:rPr lang="pt-BR" dirty="0" smtClean="0"/>
              <a:t>, 2004)</a:t>
            </a:r>
          </a:p>
          <a:p>
            <a:r>
              <a:rPr lang="pt-BR" dirty="0"/>
              <a:t>engloba relações desiguais entre os sexos estabelecidas a partir de pensamentos culturais cristalizados na construção dos papéis feminino e masculino, que naturalizam o poder do homem sobre a </a:t>
            </a:r>
            <a:r>
              <a:rPr lang="pt-BR" dirty="0" smtClean="0"/>
              <a:t>mulher.</a:t>
            </a:r>
          </a:p>
          <a:p>
            <a:r>
              <a:rPr lang="pt-BR" dirty="0" smtClean="0"/>
              <a:t>Organização </a:t>
            </a:r>
            <a:r>
              <a:rPr lang="pt-BR" dirty="0"/>
              <a:t>Mundial de Saúde (2005) reforça a importância da notificação dos casos de violência contra a mulher, explicando como os serviços devem integrar-se para promover um apoio às vítimas de violência e auxiliando no enfrentamento da situação, de modo a prover o acolhimento e favorecer o reconhecimento das mulheres enquanto sujeitos com direitos humanos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Apesar dos marcos legais, a </a:t>
            </a:r>
            <a:r>
              <a:rPr lang="pt-BR" dirty="0"/>
              <a:t>violência doméstica ainda é um desafio social a ser </a:t>
            </a:r>
            <a:r>
              <a:rPr lang="pt-BR" dirty="0" smtClean="0"/>
              <a:t>superado: desconhecimento </a:t>
            </a:r>
            <a:r>
              <a:rPr lang="pt-BR" dirty="0"/>
              <a:t>da Lei e dos </a:t>
            </a:r>
            <a:r>
              <a:rPr lang="pt-BR" dirty="0" smtClean="0"/>
              <a:t>direitos; ameaças incapacidade </a:t>
            </a:r>
            <a:r>
              <a:rPr lang="pt-BR" dirty="0"/>
              <a:t>de se sustentar </a:t>
            </a:r>
            <a:r>
              <a:rPr lang="pt-BR" dirty="0" smtClean="0"/>
              <a:t>economicamente; entre outros aspectos (Santos &amp; </a:t>
            </a:r>
            <a:r>
              <a:rPr lang="pt-BR" dirty="0" err="1" smtClean="0"/>
              <a:t>Moré</a:t>
            </a:r>
            <a:r>
              <a:rPr lang="pt-BR" dirty="0" smtClean="0"/>
              <a:t>, 2011)</a:t>
            </a:r>
          </a:p>
          <a:p>
            <a:r>
              <a:rPr lang="pt-BR" dirty="0" smtClean="0"/>
              <a:t>Relativa eficácia das medidas protetivas e das medidas coercitivas</a:t>
            </a:r>
          </a:p>
          <a:p>
            <a:r>
              <a:rPr lang="pt-BR" dirty="0"/>
              <a:t>É preciso proporcionar e efetivar ações voltadas </a:t>
            </a:r>
            <a:r>
              <a:rPr lang="pt-BR" dirty="0" smtClean="0"/>
              <a:t>à </a:t>
            </a:r>
            <a:r>
              <a:rPr lang="pt-BR" dirty="0"/>
              <a:t>comunidade em geral que direta, ou indiretamente, é produto e produtora de relações violentas.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924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t-BR" dirty="0"/>
              <a:t>Reduzir eventos e situações de violência contra a mulher </a:t>
            </a:r>
          </a:p>
          <a:p>
            <a:pPr fontAlgn="base"/>
            <a:r>
              <a:rPr lang="pt-BR" dirty="0"/>
              <a:t>Estimular a denúncia</a:t>
            </a:r>
          </a:p>
          <a:p>
            <a:pPr fontAlgn="base"/>
            <a:r>
              <a:rPr lang="pt-BR" dirty="0"/>
              <a:t>Implantar serviços especializados de proteção às vítimas e responsabilização e </a:t>
            </a:r>
            <a:r>
              <a:rPr lang="pt-BR" dirty="0" smtClean="0"/>
              <a:t>acompanhamento </a:t>
            </a:r>
            <a:r>
              <a:rPr lang="pt-BR" dirty="0"/>
              <a:t>de agressores</a:t>
            </a:r>
          </a:p>
          <a:p>
            <a:pPr fontAlgn="base"/>
            <a:r>
              <a:rPr lang="pt-BR" dirty="0"/>
              <a:t>Ampliar e qualificar a rede de serviços que presta atendimento às mulheres vítimas de violência e seus familiares</a:t>
            </a:r>
          </a:p>
          <a:p>
            <a:pPr fontAlgn="base"/>
            <a:r>
              <a:rPr lang="pt-BR" dirty="0"/>
              <a:t>Apoiar a mulher que necessita de acompanhamento profissional e jurídico</a:t>
            </a:r>
          </a:p>
          <a:p>
            <a:pPr fontAlgn="base"/>
            <a:r>
              <a:rPr lang="pt-BR" dirty="0"/>
              <a:t>Cooperar com as famílias na tarefa de superação da violência contra a mulher </a:t>
            </a:r>
          </a:p>
          <a:p>
            <a:pPr fontAlgn="base"/>
            <a:r>
              <a:rPr lang="pt-BR" dirty="0"/>
              <a:t>Criar e reforçar vínculos comunitários em prol da proteção da mulher</a:t>
            </a:r>
          </a:p>
        </p:txBody>
      </p:sp>
    </p:spTree>
    <p:extLst>
      <p:ext uri="{BB962C8B-B14F-4D97-AF65-F5344CB8AC3E}">
        <p14:creationId xmlns:p14="http://schemas.microsoft.com/office/powerpoint/2010/main" val="415034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Esfera </a:t>
            </a:r>
            <a:r>
              <a:rPr lang="pt-BR" dirty="0" err="1">
                <a:solidFill>
                  <a:srgbClr val="FFFF00"/>
                </a:solidFill>
              </a:rPr>
              <a:t>Extra-judicial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foco </a:t>
            </a:r>
            <a:r>
              <a:rPr lang="pt-BR" dirty="0"/>
              <a:t>das ações está voltado às mulheres da área rural, e seus familiares (não excluindo-se a possibilidade de participação de mulheres residentes na área urbana), com vistas à educação e reflexão sobre a violência doméstica, bem como à identificação de relações violentas que mereçam assistência.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Esfera Judicial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ações </a:t>
            </a:r>
            <a:r>
              <a:rPr lang="pt-BR" dirty="0"/>
              <a:t>se direcionam às mulheres cujas situações já são alvo do Poder </a:t>
            </a:r>
            <a:r>
              <a:rPr lang="pt-BR" dirty="0" err="1"/>
              <a:t>Juduciário</a:t>
            </a:r>
            <a:r>
              <a:rPr lang="pt-BR" dirty="0"/>
              <a:t>, bem como aos agressores e familiares tanto da vítima como do agressor.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997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44523" y="1856445"/>
            <a:ext cx="5189857" cy="576262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Esfera </a:t>
            </a:r>
            <a:r>
              <a:rPr lang="pt-BR" dirty="0" err="1">
                <a:solidFill>
                  <a:srgbClr val="FFFF00"/>
                </a:solidFill>
              </a:rPr>
              <a:t>Extra-judicial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30632" y="2497069"/>
            <a:ext cx="5730265" cy="4191114"/>
          </a:xfrm>
        </p:spPr>
        <p:txBody>
          <a:bodyPr>
            <a:noAutofit/>
          </a:bodyPr>
          <a:lstStyle/>
          <a:p>
            <a:pPr fontAlgn="base"/>
            <a:r>
              <a:rPr lang="pt-BR" sz="1100" dirty="0"/>
              <a:t>campanhas educativas e publicação de material voltados à comunidade geral</a:t>
            </a:r>
          </a:p>
          <a:p>
            <a:pPr fontAlgn="base"/>
            <a:r>
              <a:rPr lang="pt-BR" sz="1100" dirty="0"/>
              <a:t>articulação da rede de proteção às mulheres vítimas de violência</a:t>
            </a:r>
          </a:p>
          <a:p>
            <a:pPr fontAlgn="base"/>
            <a:r>
              <a:rPr lang="pt-BR" sz="1100" dirty="0"/>
              <a:t>grupo de apoio com abordagem educativa-reflexiva</a:t>
            </a:r>
          </a:p>
          <a:p>
            <a:pPr fontAlgn="base"/>
            <a:r>
              <a:rPr lang="pt-BR" sz="1100" dirty="0"/>
              <a:t>identificação de mulheres em situação de violência-doméstica</a:t>
            </a:r>
          </a:p>
          <a:p>
            <a:pPr fontAlgn="base"/>
            <a:r>
              <a:rPr lang="pt-BR" sz="1100" dirty="0"/>
              <a:t>orientações às mulheres em situação de violência-doméstica</a:t>
            </a:r>
          </a:p>
          <a:p>
            <a:pPr fontAlgn="base"/>
            <a:r>
              <a:rPr lang="pt-BR" sz="1100" dirty="0"/>
              <a:t>grupo terapêutico com  mulheres em situação de violência-doméstica</a:t>
            </a:r>
          </a:p>
          <a:p>
            <a:pPr fontAlgn="base"/>
            <a:r>
              <a:rPr lang="pt-BR" sz="1100" dirty="0"/>
              <a:t>visitas domiciliares e acompanhamento psicossocial das famílias de mulheres vítimas de violência </a:t>
            </a:r>
          </a:p>
          <a:p>
            <a:pPr fontAlgn="base"/>
            <a:r>
              <a:rPr lang="pt-BR" sz="1100" dirty="0"/>
              <a:t>sessões de negociação de conflitos e mudança de padrões de relacionamentos conflituosos</a:t>
            </a:r>
          </a:p>
          <a:p>
            <a:pPr fontAlgn="base"/>
            <a:r>
              <a:rPr lang="pt-BR" sz="1100" dirty="0"/>
              <a:t>Encaminhamentos a serviços de saúde, assistência social, entre outros</a:t>
            </a:r>
          </a:p>
          <a:p>
            <a:pPr fontAlgn="base"/>
            <a:r>
              <a:rPr lang="pt-BR" sz="1100" dirty="0"/>
              <a:t>Identificação e mapeamento de programas, serviços, instituições e pessoas que possam atuar na defesa e na constituição de redes de proteção à mulher </a:t>
            </a:r>
          </a:p>
          <a:p>
            <a:pPr fontAlgn="base"/>
            <a:r>
              <a:rPr lang="pt-BR" sz="1100" dirty="0"/>
              <a:t>capacitação dos profissionais que atendem às mulheres vítimas de violência nos diferentes serviços </a:t>
            </a:r>
            <a:endParaRPr lang="pt-BR" sz="11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Esfera Judicial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70191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pt-BR" dirty="0"/>
              <a:t>grupo educativo/reflexivo com agressores como medida judicial e alternativa à pena </a:t>
            </a:r>
          </a:p>
          <a:p>
            <a:pPr fontAlgn="base"/>
            <a:r>
              <a:rPr lang="pt-BR" dirty="0"/>
              <a:t>sessões de negociação de conflitos e mudança de padrões de relacionamentos conflituosos</a:t>
            </a:r>
          </a:p>
          <a:p>
            <a:pPr fontAlgn="base"/>
            <a:r>
              <a:rPr lang="pt-BR" dirty="0"/>
              <a:t>Acolhimento e suporte psicológico às vítimas no momento anterior às audiências </a:t>
            </a:r>
          </a:p>
          <a:p>
            <a:pPr fontAlgn="base"/>
            <a:r>
              <a:rPr lang="pt-BR" dirty="0"/>
              <a:t>orientações e apoio psicológico às mulheres vítimas de violência durante o processo judicial</a:t>
            </a:r>
          </a:p>
          <a:p>
            <a:pPr fontAlgn="base"/>
            <a:r>
              <a:rPr lang="pt-BR" dirty="0"/>
              <a:t>Encaminhamentos a serviços de saúde, assistência social, entre outros</a:t>
            </a:r>
          </a:p>
        </p:txBody>
      </p:sp>
    </p:spTree>
    <p:extLst>
      <p:ext uri="{BB962C8B-B14F-4D97-AF65-F5344CB8AC3E}">
        <p14:creationId xmlns:p14="http://schemas.microsoft.com/office/powerpoint/2010/main" val="235181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de Mulheres Renascer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Encontros mensais</a:t>
            </a:r>
          </a:p>
          <a:p>
            <a:r>
              <a:rPr lang="pt-BR" dirty="0" smtClean="0"/>
              <a:t>Intervenção Psicossocial (contrato do grupo)</a:t>
            </a:r>
          </a:p>
          <a:p>
            <a:r>
              <a:rPr lang="pt-BR" dirty="0" smtClean="0"/>
              <a:t>Temáticas trabalhadas voltadas à ampliação da consciência: o feminino na sociedade; violência de gênero e violência doméstica; papel da mulher; reconhecimento de capacidades individuais; fortalecimento do grupo como ponto de apoio; </a:t>
            </a:r>
            <a:endParaRPr lang="pt-BR" dirty="0"/>
          </a:p>
          <a:p>
            <a:r>
              <a:rPr lang="pt-BR" dirty="0" smtClean="0"/>
              <a:t>Resultados: </a:t>
            </a:r>
            <a:r>
              <a:rPr lang="pt-BR" dirty="0">
                <a:solidFill>
                  <a:srgbClr val="FFFF00"/>
                </a:solidFill>
                <a:hlinkClick r:id="rId2"/>
              </a:rPr>
              <a:t>http://g1.globo.com/pr/parana/caminhos-do-campo</a:t>
            </a:r>
            <a:r>
              <a:rPr lang="pt-BR" dirty="0" smtClean="0">
                <a:solidFill>
                  <a:srgbClr val="FFFF00"/>
                </a:solidFill>
                <a:hlinkClick r:id="rId2"/>
              </a:rPr>
              <a:t>/</a:t>
            </a:r>
            <a:endParaRPr lang="pt-BR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5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de Homens sentenciados por VD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Encontros Semanais após sentença judicial</a:t>
            </a:r>
          </a:p>
          <a:p>
            <a:r>
              <a:rPr lang="pt-BR" dirty="0" smtClean="0"/>
              <a:t>Temas trabalhados (objetivos)</a:t>
            </a:r>
          </a:p>
          <a:p>
            <a:r>
              <a:rPr lang="pt-BR" dirty="0" smtClean="0"/>
              <a:t>Movimento dos homens no grupo: aspectos psicossociais observados</a:t>
            </a:r>
          </a:p>
          <a:p>
            <a:r>
              <a:rPr lang="pt-BR" dirty="0" smtClean="0"/>
              <a:t>Resultados : </a:t>
            </a:r>
            <a:r>
              <a:rPr lang="pt-BR" dirty="0" smtClean="0">
                <a:solidFill>
                  <a:srgbClr val="FFFF00"/>
                </a:solidFill>
              </a:rPr>
              <a:t>link vídeo depoimentos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02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40</TotalTime>
  <Words>718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Citável</vt:lpstr>
      <vt:lpstr>Articulação da Rede de Enfrentamento à Violência Contra a Mulher</vt:lpstr>
      <vt:lpstr>INTRODUÇÃO </vt:lpstr>
      <vt:lpstr>FINALIDADE DO PROJETO</vt:lpstr>
      <vt:lpstr>Justificativa</vt:lpstr>
      <vt:lpstr>Objetivos Específicos</vt:lpstr>
      <vt:lpstr>Metodologia</vt:lpstr>
      <vt:lpstr>Metodologia</vt:lpstr>
      <vt:lpstr>Grupo de Mulheres Renascer</vt:lpstr>
      <vt:lpstr>Grupo de Homens sentenciados por VD</vt:lpstr>
      <vt:lpstr>Referências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conto bett</dc:creator>
  <cp:lastModifiedBy>gabriela de conto bett</cp:lastModifiedBy>
  <cp:revision>5</cp:revision>
  <dcterms:created xsi:type="dcterms:W3CDTF">2018-11-28T12:06:24Z</dcterms:created>
  <dcterms:modified xsi:type="dcterms:W3CDTF">2018-11-28T12:47:03Z</dcterms:modified>
</cp:coreProperties>
</file>