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4" r:id="rId9"/>
    <p:sldId id="259" r:id="rId10"/>
    <p:sldId id="265" r:id="rId11"/>
    <p:sldId id="258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AD347D-5ACD-4C99-B74B-A9C85AD731AF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2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5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7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5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8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5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AD347D-5ACD-4C99-B74B-A9C85AD731AF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5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lanalto.gov.br/ccivil_03/_Ato2007-2010/2010/Lei/L12258.htm#art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Trabalhando com Egressos e Monitorados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Assistente Social: Franciele Holanda de Moura </a:t>
            </a:r>
            <a:endParaRPr lang="pt-BR" dirty="0"/>
          </a:p>
        </p:txBody>
      </p:sp>
      <p:pic>
        <p:nvPicPr>
          <p:cNvPr id="7172" name="Picture 4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3294529" y="0"/>
            <a:ext cx="5558118" cy="46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Art. </a:t>
            </a:r>
            <a:r>
              <a:rPr lang="pt-BR" b="1" dirty="0" err="1"/>
              <a:t>4o</a:t>
            </a:r>
            <a:r>
              <a:rPr lang="pt-BR" b="1" dirty="0"/>
              <a:t> </a:t>
            </a:r>
            <a:r>
              <a:rPr lang="pt-BR" dirty="0"/>
              <a:t>Ao Conselho da Comunidade incumbirá (</a:t>
            </a:r>
            <a:r>
              <a:rPr lang="pt-BR" dirty="0" err="1"/>
              <a:t>inc</a:t>
            </a:r>
            <a:r>
              <a:rPr lang="pt-BR" dirty="0"/>
              <a:t> 01/2014)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XII</a:t>
            </a:r>
            <a:r>
              <a:rPr lang="pt-BR" dirty="0" smtClean="0"/>
              <a:t> </a:t>
            </a:r>
            <a:r>
              <a:rPr lang="pt-BR" dirty="0"/>
              <a:t>- orientar e apoiar </a:t>
            </a:r>
            <a:r>
              <a:rPr lang="pt-BR" b="1" dirty="0" smtClean="0"/>
              <a:t>O EGRESSO </a:t>
            </a:r>
            <a:r>
              <a:rPr lang="pt-BR" dirty="0" smtClean="0"/>
              <a:t>com </a:t>
            </a:r>
            <a:r>
              <a:rPr lang="pt-BR" dirty="0"/>
              <a:t>o fim de promover sua inclusão social;</a:t>
            </a:r>
          </a:p>
          <a:p>
            <a:r>
              <a:rPr lang="pt-BR" dirty="0" err="1"/>
              <a:t>XIII</a:t>
            </a:r>
            <a:r>
              <a:rPr lang="pt-BR" dirty="0"/>
              <a:t> - fomentar a participação da comunidade na execução penal;</a:t>
            </a:r>
          </a:p>
          <a:p>
            <a:r>
              <a:rPr lang="pt-BR" dirty="0" err="1"/>
              <a:t>XIV</a:t>
            </a:r>
            <a:r>
              <a:rPr lang="pt-BR" dirty="0"/>
              <a:t> - diligenciar a prestação de assistência material </a:t>
            </a:r>
            <a:r>
              <a:rPr lang="pt-BR" b="1" dirty="0" smtClean="0"/>
              <a:t>AO EGRESSO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Conselho da Comunidade de Maringá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Projeto Portas Abertas: </a:t>
            </a:r>
            <a:r>
              <a:rPr lang="pt-BR" b="1" dirty="0"/>
              <a:t>a educação como caminho para a profissionalização. </a:t>
            </a:r>
            <a:endParaRPr lang="pt-BR" b="1" dirty="0" smtClean="0"/>
          </a:p>
          <a:p>
            <a:r>
              <a:rPr lang="pt-BR" dirty="0" smtClean="0"/>
              <a:t> </a:t>
            </a:r>
          </a:p>
          <a:p>
            <a:endParaRPr lang="pt-BR" dirty="0"/>
          </a:p>
          <a:p>
            <a:r>
              <a:rPr lang="pt-BR" dirty="0" smtClean="0"/>
              <a:t>Visa a educação, por meio de cursos profissionalizantes.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23" y="383510"/>
            <a:ext cx="4652682" cy="621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DOS EGRESSOS E MONITORADOS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Maioria são homens; </a:t>
            </a:r>
          </a:p>
          <a:p>
            <a:r>
              <a:rPr lang="pt-BR" dirty="0" smtClean="0"/>
              <a:t>Solteiros; </a:t>
            </a:r>
          </a:p>
          <a:p>
            <a:r>
              <a:rPr lang="pt-BR" dirty="0" smtClean="0"/>
              <a:t>Desempregados; </a:t>
            </a:r>
          </a:p>
          <a:p>
            <a:r>
              <a:rPr lang="pt-BR" dirty="0" smtClean="0"/>
              <a:t>Ensino Fundamental incompleto;</a:t>
            </a:r>
          </a:p>
          <a:p>
            <a:pPr marL="0" indent="0">
              <a:buNone/>
            </a:pPr>
            <a:r>
              <a:rPr lang="pt-BR" dirty="0" smtClean="0"/>
              <a:t>De situação habitacional alugada;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atendimento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38253"/>
              </p:ext>
            </p:extLst>
          </p:nvPr>
        </p:nvGraphicFramePr>
        <p:xfrm>
          <a:off x="1561708" y="1675719"/>
          <a:ext cx="8220919" cy="5155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3377"/>
                <a:gridCol w="2038816"/>
                <a:gridCol w="2068726"/>
              </a:tblGrid>
              <a:tr h="1527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Índice </a:t>
                      </a:r>
                      <a:r>
                        <a:rPr lang="pt-BR" sz="900" dirty="0">
                          <a:effectLst/>
                        </a:rPr>
                        <a:t>percentual de encaminhamentos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RÓTULOS DE LINHA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CONTAGEM DE ENCAMINHADO POR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PORCENTAGEM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ctr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Procura Espontânea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23%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Programa Patronato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Irmã Ruth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20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10%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VEPMA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19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10%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1° Vara Criminal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 Consta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Defensoria Pública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Familiar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Centro Pop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VEP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4° Vara Criminal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Assoc. CRER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CPIM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CRAS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3° Vara Criminal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Audiência de Custodia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PEM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Projeto Limitação Final de Sem.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Sr. Ademar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Arquidiocese de Maringá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Casa de Passagem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DOCES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Dr. Joaquim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Fórum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Outro Amigo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Outro Egresso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Cadeia Publica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Total Geral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194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100%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  <a:tr h="1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Fonte: </a:t>
                      </a:r>
                      <a:r>
                        <a:rPr lang="pt-BR" sz="1000" dirty="0" err="1" smtClean="0">
                          <a:effectLst/>
                        </a:rPr>
                        <a:t>Zordan</a:t>
                      </a:r>
                      <a:r>
                        <a:rPr lang="pt-BR" sz="1000" baseline="0" dirty="0" smtClean="0">
                          <a:effectLst/>
                        </a:rPr>
                        <a:t> (2018)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5" marR="29975" marT="0" marB="0" anchor="b"/>
                </a:tc>
              </a:tr>
            </a:tbl>
          </a:graphicData>
        </a:graphic>
      </p:graphicFrame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de saúde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780447"/>
              </p:ext>
            </p:extLst>
          </p:nvPr>
        </p:nvGraphicFramePr>
        <p:xfrm>
          <a:off x="2857500" y="1689096"/>
          <a:ext cx="5588000" cy="4619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561"/>
                <a:gridCol w="1646052"/>
                <a:gridCol w="1578387"/>
              </a:tblGrid>
              <a:tr h="18702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Índice Percentual Dos Problemas De Saúde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9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RÓTULOS DE LINHA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CONTAGEM DE PROBLEMAS DE SAÚDE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PORCENTAGEM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ctr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possui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60%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Várias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Problema Respiratório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Depressão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Soro positivo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Hipertensão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Úlcera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Esquizofrenia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Anemia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Deficiência Intelectual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Gastrite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Hepatite C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consta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Colesterol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Deficiência Auditiva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Epilepsia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Hérnia de disco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Labirintite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Problema de visão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7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Sopro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87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Total Geral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194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100%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</a:tr>
              <a:tr h="1870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Fonte: </a:t>
                      </a:r>
                      <a:r>
                        <a:rPr lang="pt-BR" sz="900" dirty="0" err="1" smtClean="0">
                          <a:effectLst/>
                        </a:rPr>
                        <a:t>Zordan</a:t>
                      </a:r>
                      <a:r>
                        <a:rPr lang="pt-BR" sz="900" baseline="0" dirty="0" smtClean="0">
                          <a:effectLst/>
                        </a:rPr>
                        <a:t> (2018)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saúde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Os, </a:t>
            </a:r>
            <a:r>
              <a:rPr lang="pt-BR" sz="2800" dirty="0"/>
              <a:t>“várias”, </a:t>
            </a:r>
            <a:r>
              <a:rPr lang="pt-BR" sz="2800" dirty="0" smtClean="0"/>
              <a:t>são</a:t>
            </a:r>
            <a:r>
              <a:rPr lang="pt-BR" sz="2800" dirty="0"/>
              <a:t>: Tuberculose, Hepatites, Infecção intestinal, Diabetes, bronquite, asma, Hipertensão, HIV, e outras.</a:t>
            </a:r>
          </a:p>
          <a:p>
            <a:endParaRPr lang="pt-BR" sz="2800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ficou preso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693437"/>
              </p:ext>
            </p:extLst>
          </p:nvPr>
        </p:nvGraphicFramePr>
        <p:xfrm>
          <a:off x="3210719" y="2383409"/>
          <a:ext cx="5346700" cy="3827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795"/>
                <a:gridCol w="1890395"/>
                <a:gridCol w="1286510"/>
              </a:tblGrid>
              <a:tr h="1892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ÍNDICE PERCENTUAL DE LOCAL DE PRISÃO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RÓTULOS DE LINHA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CONTAGEM DE QUAL UNIDADE ESTAVA PRESO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PORCENTAGEM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Consta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Diversas (CCM, PEM E CPIM)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CCM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CPIM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Cadeia Pública de Maringá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27%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Cadeia de Sarandi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Penitenciária Feminina do Paraná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Programa Patronato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Andradina/MG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Cadeia de Cambé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Cadeia de Foz do Iguaçu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CCL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CPA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PEP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São Paulo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Geral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923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Fonte: </a:t>
                      </a:r>
                      <a:r>
                        <a:rPr lang="pt-BR" sz="1100" dirty="0" err="1" smtClean="0">
                          <a:effectLst/>
                        </a:rPr>
                        <a:t>Zordan</a:t>
                      </a:r>
                      <a:r>
                        <a:rPr lang="pt-BR" sz="1100" baseline="0" dirty="0" smtClean="0">
                          <a:effectLst/>
                        </a:rPr>
                        <a:t> (2018)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dos delitos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51578"/>
              </p:ext>
            </p:extLst>
          </p:nvPr>
        </p:nvGraphicFramePr>
        <p:xfrm>
          <a:off x="3364328" y="2084832"/>
          <a:ext cx="5075941" cy="425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094"/>
                <a:gridCol w="1305809"/>
                <a:gridCol w="1501038"/>
              </a:tblGrid>
              <a:tr h="1632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Índice </a:t>
                      </a:r>
                      <a:r>
                        <a:rPr lang="pt-BR" sz="1000" dirty="0">
                          <a:effectLst/>
                        </a:rPr>
                        <a:t>percentual de delitos cometidos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0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RÓTULOS DE LINHA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CONTAGEM DE DELITO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PORCENTAGEM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ctr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Roubo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Diversos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18%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Furto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17%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Tráfico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17%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Consta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Homicídio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Estelionato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Porte de arma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95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Acidente de trânsito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1%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Associação criminosa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Receptação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Tentativa de homicídio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Atentado ao Pudor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Coação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Corrupção de menores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Desacato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Desistência Voluntária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Estupro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Frustração de Liberdade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Incêndio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M° da Penha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Posse de Droga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Total Geral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194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100%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</a:tr>
              <a:tr h="1499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Fonte: </a:t>
                      </a:r>
                      <a:r>
                        <a:rPr lang="pt-BR" sz="900" dirty="0" err="1" smtClean="0">
                          <a:effectLst/>
                        </a:rPr>
                        <a:t>Zordan</a:t>
                      </a:r>
                      <a:r>
                        <a:rPr lang="pt-BR" sz="900" baseline="0" dirty="0" smtClean="0">
                          <a:effectLst/>
                        </a:rPr>
                        <a:t> (2018)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9" marR="35419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64556"/>
              </p:ext>
            </p:extLst>
          </p:nvPr>
        </p:nvGraphicFramePr>
        <p:xfrm>
          <a:off x="4470400" y="199405"/>
          <a:ext cx="3421423" cy="652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1423"/>
              </a:tblGrid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Maringá/PR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Paiçandu/PR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Sarandi/PR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Bandeirantes/PR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Floriano/PR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Alto Paraná/PR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Apucarana/PR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Astorga/PR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Avapiraca/AL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Belo Horizonte/MG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Cambé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Campo Largo/PR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Campo Mourão/PR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Cascavel/PR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Cianorte/PR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Corbélia/PR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Doutor Camargo/PR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Esperança Nova/PR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Faxinal/PR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Floresta/PR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Foz do Iguaçu/PR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Garulhos/SP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Ivatuba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Jataizinho/PR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Localidade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Londrina/PR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Mandaguaçu/PR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Mariluz/PR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Nova Andradina/MS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Nova Esperança/PR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Olímpia/SP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Peabiru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Proelândia/PE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Querencia do Norte/PR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São José do Rio Preto/SP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São José dos Pinhais/PR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São Paulo/SP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Sem end. Fixo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Serrana/SP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  <a:tr h="15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Tapejara/PR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19" marR="21319" marT="0" marB="0" anchor="b"/>
                </a:tc>
              </a:tr>
            </a:tbl>
          </a:graphicData>
        </a:graphic>
      </p:graphicFrame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EXECUÇÃO PENAL 1984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7" y="2232749"/>
            <a:ext cx="9720073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A </a:t>
            </a:r>
            <a:r>
              <a:rPr lang="pt-BR" b="1" dirty="0"/>
              <a:t>Lei de Execução Penal garante </a:t>
            </a:r>
            <a:r>
              <a:rPr lang="pt-BR" b="1" dirty="0" smtClean="0"/>
              <a:t>diversos direitos </a:t>
            </a:r>
            <a:r>
              <a:rPr lang="pt-BR" b="1" dirty="0"/>
              <a:t>ao egresso do sistema </a:t>
            </a:r>
            <a:r>
              <a:rPr lang="pt-BR" b="1" dirty="0" smtClean="0"/>
              <a:t>prisional e aos monitorados.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19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 do Conselho da Comunidade de Maringá/PR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41262"/>
              </p:ext>
            </p:extLst>
          </p:nvPr>
        </p:nvGraphicFramePr>
        <p:xfrm>
          <a:off x="3447860" y="2084830"/>
          <a:ext cx="4981764" cy="422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309"/>
                <a:gridCol w="1709121"/>
                <a:gridCol w="1165334"/>
              </a:tblGrid>
              <a:tr h="3490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 </a:t>
                      </a:r>
                      <a:r>
                        <a:rPr lang="pt-BR" sz="1000" dirty="0">
                          <a:effectLst/>
                        </a:rPr>
                        <a:t>Índice percentual de benefícios liberados pelo conselho da comunidade de Maringá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5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RÓTULOS DE LINHA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CONTAGEM DE BENEFÍCIO LIBERADO PELO CONSELHO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PORCENTAGEM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ctr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Aux. Alimentação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46%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Passagem para a Comarca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16%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Diversos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Acolhimento institucional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Consta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Vale-transporte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Documentos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foi liberado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Projeto Portas Abertas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Cursos profissionalizantes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CEEBJA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Emprego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Emprego e Orientações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Estudo e emprego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Exames toxicológico.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Óculos e Prótese Dentária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Projeto OPUD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Psiquiatra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Relatório Social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Total Geral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194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100%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  <a:tr h="16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Fonte: </a:t>
                      </a:r>
                      <a:r>
                        <a:rPr lang="pt-BR" sz="900" dirty="0" err="1" smtClean="0">
                          <a:effectLst/>
                        </a:rPr>
                        <a:t>Zordan</a:t>
                      </a:r>
                      <a:r>
                        <a:rPr lang="pt-BR" sz="900" dirty="0" smtClean="0">
                          <a:effectLst/>
                        </a:rPr>
                        <a:t> (2018)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0" marR="37750" marT="0" marB="0" anchor="b"/>
                </a:tc>
              </a:tr>
            </a:tbl>
          </a:graphicData>
        </a:graphic>
      </p:graphicFrame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Conselho da Comunidade de Maringá 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Agradece!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506834"/>
            <a:ext cx="5134625" cy="3606501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“</a:t>
            </a:r>
            <a:r>
              <a:rPr lang="pt-BR" sz="2000" dirty="0"/>
              <a:t>Cada detento uma mãe, uma crença</a:t>
            </a:r>
          </a:p>
          <a:p>
            <a:pPr algn="ctr"/>
            <a:r>
              <a:rPr lang="pt-BR" sz="2000" dirty="0"/>
              <a:t>Cada crime uma sentença, </a:t>
            </a:r>
          </a:p>
          <a:p>
            <a:pPr algn="ctr"/>
            <a:r>
              <a:rPr lang="pt-BR" sz="2000" dirty="0"/>
              <a:t>Cada sentença um motivo, </a:t>
            </a:r>
          </a:p>
          <a:p>
            <a:pPr algn="ctr"/>
            <a:r>
              <a:rPr lang="pt-BR" sz="2000" dirty="0"/>
              <a:t>uma história de lágrima</a:t>
            </a:r>
          </a:p>
          <a:p>
            <a:pPr algn="ctr"/>
            <a:r>
              <a:rPr lang="pt-BR" sz="2000" dirty="0"/>
              <a:t>sangue, vidas e glórias, abandono, </a:t>
            </a:r>
          </a:p>
          <a:p>
            <a:pPr algn="ctr"/>
            <a:r>
              <a:rPr lang="pt-BR" sz="2000" dirty="0"/>
              <a:t>miséria, ódio</a:t>
            </a:r>
          </a:p>
          <a:p>
            <a:pPr algn="ctr"/>
            <a:r>
              <a:rPr lang="pt-BR" sz="2000" dirty="0"/>
              <a:t>sofrimento, desprezo, desilusão, </a:t>
            </a:r>
          </a:p>
          <a:p>
            <a:pPr algn="ctr"/>
            <a:r>
              <a:rPr lang="pt-BR" sz="2000" dirty="0"/>
              <a:t>a ação do tempo...”</a:t>
            </a:r>
          </a:p>
          <a:p>
            <a:pPr algn="r"/>
            <a:r>
              <a:rPr lang="pt-BR" sz="2000" dirty="0" smtClean="0"/>
              <a:t>Racionais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7355541" y="2702858"/>
            <a:ext cx="3857346" cy="32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Conselho da comunidade de </a:t>
            </a:r>
            <a:r>
              <a:rPr lang="pt-BR" dirty="0" err="1" smtClean="0"/>
              <a:t>maringá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Equipe Técnica: </a:t>
            </a:r>
            <a:r>
              <a:rPr lang="pt-BR" dirty="0" smtClean="0"/>
              <a:t>Andressa Santos – Auxiliar Administrativo </a:t>
            </a:r>
          </a:p>
          <a:p>
            <a:pPr marL="1225296" lvl="8" indent="0">
              <a:buNone/>
            </a:pPr>
            <a:r>
              <a:rPr lang="pt-BR" sz="2200" dirty="0" smtClean="0"/>
              <a:t>         Franciele Holanda de Moura – Assistente Social </a:t>
            </a:r>
          </a:p>
          <a:p>
            <a:pPr lvl="8"/>
            <a:endParaRPr lang="pt-BR" sz="2200" dirty="0"/>
          </a:p>
          <a:p>
            <a:pPr lvl="8"/>
            <a:endParaRPr lang="pt-BR" sz="2200" dirty="0" smtClean="0"/>
          </a:p>
          <a:p>
            <a:pPr marL="38100" lvl="8" indent="0">
              <a:buNone/>
            </a:pPr>
            <a:r>
              <a:rPr lang="pt-BR" sz="2200" b="1" dirty="0" smtClean="0"/>
              <a:t>Presidente:</a:t>
            </a:r>
            <a:r>
              <a:rPr lang="pt-BR" sz="2200" dirty="0" smtClean="0"/>
              <a:t> Helena Maria Ramos dos Santos </a:t>
            </a:r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BRASIL. </a:t>
            </a:r>
            <a:r>
              <a:rPr lang="pt-BR" b="1" dirty="0"/>
              <a:t>Lei de Execução Penal</a:t>
            </a:r>
            <a:r>
              <a:rPr lang="pt-BR" dirty="0"/>
              <a:t>. Lei nº 7.210 de Julho de 1984. Brasília. </a:t>
            </a:r>
          </a:p>
          <a:p>
            <a:pPr lvl="0"/>
            <a:r>
              <a:rPr lang="pt-BR" dirty="0"/>
              <a:t>BRITO, Adriana </a:t>
            </a:r>
            <a:r>
              <a:rPr lang="pt-BR" i="1" dirty="0"/>
              <a:t>et </a:t>
            </a:r>
            <a:r>
              <a:rPr lang="pt-BR" i="1" dirty="0" err="1"/>
              <a:t>all</a:t>
            </a:r>
            <a:r>
              <a:rPr lang="pt-BR" i="1" dirty="0"/>
              <a:t>. </a:t>
            </a:r>
            <a:r>
              <a:rPr lang="pt-BR" dirty="0"/>
              <a:t>Comissão de Formação Teórica e Prática do </a:t>
            </a:r>
            <a:r>
              <a:rPr lang="pt-BR" dirty="0" err="1"/>
              <a:t>PrEsp</a:t>
            </a:r>
            <a:r>
              <a:rPr lang="pt-BR" dirty="0"/>
              <a:t> (org</a:t>
            </a:r>
            <a:r>
              <a:rPr lang="pt-BR" b="1" dirty="0"/>
              <a:t>.). O egresso do sistema prisional: do estigma à inclusão social</a:t>
            </a:r>
            <a:r>
              <a:rPr lang="pt-BR" dirty="0"/>
              <a:t>. Instituto Elo. 1ª Edição. Belo Horizonte. 2013</a:t>
            </a:r>
          </a:p>
          <a:p>
            <a:pPr lvl="0"/>
            <a:r>
              <a:rPr lang="pt-BR" dirty="0" err="1"/>
              <a:t>FECCOMPAR</a:t>
            </a:r>
            <a:r>
              <a:rPr lang="pt-BR" dirty="0"/>
              <a:t>, Federação dos Conselhos da Comunidade do Estado do Paraná. </a:t>
            </a:r>
            <a:r>
              <a:rPr lang="pt-BR" b="1" dirty="0"/>
              <a:t>Caderno </a:t>
            </a:r>
            <a:r>
              <a:rPr lang="pt-BR" b="1" dirty="0" err="1"/>
              <a:t>Orientativo</a:t>
            </a:r>
            <a:r>
              <a:rPr lang="pt-BR" b="1" dirty="0"/>
              <a:t> para os Conselho da Comunidade</a:t>
            </a:r>
            <a:r>
              <a:rPr lang="pt-BR" dirty="0"/>
              <a:t>. Irati/PR. 2016.</a:t>
            </a:r>
          </a:p>
          <a:p>
            <a:pPr lvl="0"/>
            <a:r>
              <a:rPr lang="pt-BR" dirty="0"/>
              <a:t>PARANÁ. </a:t>
            </a:r>
            <a:r>
              <a:rPr lang="pt-BR" b="1" dirty="0"/>
              <a:t>Instruções Normativas Conjuntas 01 e 02 de 2014</a:t>
            </a:r>
            <a:r>
              <a:rPr lang="pt-BR" dirty="0"/>
              <a:t>. Curitiba/PR. </a:t>
            </a:r>
          </a:p>
          <a:p>
            <a:pPr lvl="0"/>
            <a:r>
              <a:rPr lang="pt-BR" dirty="0" err="1"/>
              <a:t>ZORDAN</a:t>
            </a:r>
            <a:r>
              <a:rPr lang="pt-BR" dirty="0"/>
              <a:t>, Carla Beatriz. </a:t>
            </a:r>
            <a:r>
              <a:rPr lang="pt-BR" b="1" dirty="0"/>
              <a:t>As Consequências Do Encarceramento. Uma Análise do perfil dos egressos atendidos pelo Conselho da Comunidade de Maringá</a:t>
            </a:r>
            <a:r>
              <a:rPr lang="pt-BR" dirty="0"/>
              <a:t>. Maringá. 2018.</a:t>
            </a:r>
          </a:p>
        </p:txBody>
      </p:sp>
    </p:spTree>
    <p:extLst>
      <p:ext uri="{BB962C8B-B14F-4D97-AF65-F5344CB8AC3E}">
        <p14:creationId xmlns:p14="http://schemas.microsoft.com/office/powerpoint/2010/main" val="7066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EGRESSOS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t-BR" sz="2300" b="1" dirty="0"/>
              <a:t>SEÇÃO </a:t>
            </a:r>
            <a:r>
              <a:rPr lang="pt-BR" sz="2300" b="1" dirty="0" err="1" smtClean="0"/>
              <a:t>VIII</a:t>
            </a:r>
            <a:endParaRPr lang="pt-BR" sz="2300" b="1" dirty="0" smtClean="0"/>
          </a:p>
          <a:p>
            <a:pPr algn="ctr"/>
            <a:r>
              <a:rPr lang="pt-BR" sz="2300" b="1" dirty="0"/>
              <a:t>Da Assistência ao </a:t>
            </a:r>
            <a:r>
              <a:rPr lang="pt-BR" sz="2300" b="1" dirty="0" smtClean="0"/>
              <a:t>Egresso</a:t>
            </a:r>
          </a:p>
          <a:p>
            <a:r>
              <a:rPr lang="pt-BR" sz="2300" dirty="0"/>
              <a:t>Art. 25. A assistência ao egresso consiste:</a:t>
            </a:r>
          </a:p>
          <a:p>
            <a:r>
              <a:rPr lang="pt-BR" sz="2300" dirty="0"/>
              <a:t>I - na orientação e apoio para reintegrá-lo à vida em liberdade;</a:t>
            </a:r>
          </a:p>
          <a:p>
            <a:r>
              <a:rPr lang="pt-BR" sz="2300" dirty="0"/>
              <a:t>II - na concessão, se necessário, de alojamento e alimentação, em estabelecimento adequado, pelo prazo de 2 (dois) meses.</a:t>
            </a:r>
          </a:p>
          <a:p>
            <a:r>
              <a:rPr lang="pt-BR" sz="2300" dirty="0"/>
              <a:t>Parágrafo único. O prazo estabelecido no inciso II poderá ser prorrogado uma única vez, comprovado, por declaração do assistente social, o empenho na obtenção de emprego.</a:t>
            </a:r>
          </a:p>
          <a:p>
            <a:r>
              <a:rPr lang="pt-BR" sz="2300" dirty="0"/>
              <a:t>Art. 26. Considera-se egresso para os efeitos desta Lei:</a:t>
            </a:r>
          </a:p>
          <a:p>
            <a:r>
              <a:rPr lang="pt-BR" sz="2300" dirty="0"/>
              <a:t>I - o liberado definitivo, pelo prazo de 1 (um) ano a contar da saída do estabelecimento;</a:t>
            </a:r>
          </a:p>
          <a:p>
            <a:r>
              <a:rPr lang="pt-BR" sz="2300" dirty="0"/>
              <a:t>II - o liberado condicional, durante o período de prova.</a:t>
            </a:r>
          </a:p>
          <a:p>
            <a:r>
              <a:rPr lang="pt-BR" sz="2300" dirty="0"/>
              <a:t>Art. 27</a:t>
            </a:r>
            <a:r>
              <a:rPr lang="pt-BR" sz="2300" dirty="0" smtClean="0"/>
              <a:t>. O </a:t>
            </a:r>
            <a:r>
              <a:rPr lang="pt-BR" sz="2300" dirty="0"/>
              <a:t>serviço de assistência social colaborará com o egresso para a obtenção de </a:t>
            </a:r>
            <a:r>
              <a:rPr lang="pt-BR" sz="2300" dirty="0" smtClean="0"/>
              <a:t>trabalho.</a:t>
            </a:r>
            <a:endParaRPr lang="pt-BR" sz="2300" dirty="0"/>
          </a:p>
          <a:p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2286000"/>
            <a:ext cx="8751884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b="1" dirty="0"/>
              <a:t>CAPÍTULO </a:t>
            </a:r>
            <a:r>
              <a:rPr lang="pt-BR" b="1" dirty="0" err="1"/>
              <a:t>VII</a:t>
            </a:r>
            <a:endParaRPr lang="pt-BR" b="1" dirty="0"/>
          </a:p>
          <a:p>
            <a:pPr algn="ctr"/>
            <a:r>
              <a:rPr lang="pt-BR" b="1" dirty="0"/>
              <a:t>Do Patronato</a:t>
            </a:r>
          </a:p>
          <a:p>
            <a:r>
              <a:rPr lang="pt-BR" dirty="0"/>
              <a:t>Art. 78. O Patronato público ou particular destina-se a prestar assistência aos albergados e aos egressos (artigo 26</a:t>
            </a:r>
            <a:r>
              <a:rPr lang="pt-BR" dirty="0" smtClean="0"/>
              <a:t>).</a:t>
            </a:r>
          </a:p>
          <a:p>
            <a:r>
              <a:rPr lang="pt-BR" dirty="0" smtClean="0"/>
              <a:t>Incumbe ao </a:t>
            </a:r>
            <a:r>
              <a:rPr lang="pt-BR" dirty="0"/>
              <a:t>Patronato:</a:t>
            </a:r>
          </a:p>
          <a:p>
            <a:r>
              <a:rPr lang="pt-BR" dirty="0"/>
              <a:t>I - orientar os condenados à pena restritiva de direitos;</a:t>
            </a:r>
          </a:p>
          <a:p>
            <a:r>
              <a:rPr lang="pt-BR" dirty="0"/>
              <a:t>II - fiscalizar o cumprimento das penas de prestação de serviço à comunidade e de limitação de fim de semana;</a:t>
            </a:r>
          </a:p>
          <a:p>
            <a:r>
              <a:rPr lang="pt-BR" dirty="0" err="1"/>
              <a:t>III</a:t>
            </a:r>
            <a:r>
              <a:rPr lang="pt-BR" dirty="0"/>
              <a:t> - colaborar na fiscalização do cumprimento das condições da suspensão e do livramento condicional.</a:t>
            </a:r>
          </a:p>
          <a:p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 </a:t>
            </a:r>
            <a:r>
              <a:rPr lang="pt-BR" dirty="0"/>
              <a:t>Monitoração Eletrônica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8899801" cy="4023360"/>
          </a:xfrm>
        </p:spPr>
        <p:txBody>
          <a:bodyPr>
            <a:noAutofit/>
          </a:bodyPr>
          <a:lstStyle/>
          <a:p>
            <a:pPr algn="ctr"/>
            <a:r>
              <a:rPr lang="pt-BR" sz="1600" dirty="0"/>
              <a:t> </a:t>
            </a:r>
            <a:r>
              <a:rPr lang="pt-BR" sz="1600" b="1" dirty="0"/>
              <a:t>Seção VI</a:t>
            </a:r>
            <a:endParaRPr lang="pt-BR" sz="1600" dirty="0"/>
          </a:p>
          <a:p>
            <a:pPr algn="ctr"/>
            <a:r>
              <a:rPr lang="pt-BR" sz="1600" b="1" dirty="0"/>
              <a:t>Da Monitoração Eletrônica 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>
                <a:hlinkClick r:id="rId2"/>
              </a:rPr>
              <a:t>(Incluído pela Lei nº 12.258, de 2010)</a:t>
            </a:r>
            <a:endParaRPr lang="pt-BR" sz="1600" dirty="0"/>
          </a:p>
          <a:p>
            <a:r>
              <a:rPr lang="pt-BR" sz="1600" dirty="0"/>
              <a:t>Art. </a:t>
            </a:r>
            <a:r>
              <a:rPr lang="pt-BR" sz="1600" dirty="0" err="1"/>
              <a:t>146-A</a:t>
            </a:r>
            <a:r>
              <a:rPr lang="pt-BR" sz="1600" dirty="0"/>
              <a:t>.  </a:t>
            </a:r>
            <a:endParaRPr lang="pt-BR" sz="1600" dirty="0" smtClean="0"/>
          </a:p>
          <a:p>
            <a:r>
              <a:rPr lang="pt-BR" sz="1600" dirty="0" smtClean="0"/>
              <a:t>Art</a:t>
            </a:r>
            <a:r>
              <a:rPr lang="pt-BR" sz="1600" dirty="0"/>
              <a:t>. 146-B.  O juiz poderá definir a fiscalização por meio da monitoração eletrônica quando:        </a:t>
            </a:r>
            <a:endParaRPr lang="pt-BR" sz="1600" dirty="0" smtClean="0"/>
          </a:p>
          <a:p>
            <a:r>
              <a:rPr lang="pt-BR" sz="1600" dirty="0" smtClean="0"/>
              <a:t>II </a:t>
            </a:r>
            <a:r>
              <a:rPr lang="pt-BR" sz="1600" dirty="0"/>
              <a:t>- autorizar a saída temporária no regime semiaberto; </a:t>
            </a:r>
            <a:endParaRPr lang="pt-BR" sz="1600" dirty="0" smtClean="0"/>
          </a:p>
          <a:p>
            <a:r>
              <a:rPr lang="pt-BR" sz="1600" dirty="0" err="1" smtClean="0"/>
              <a:t>IV</a:t>
            </a:r>
            <a:r>
              <a:rPr lang="pt-BR" sz="1600" dirty="0" smtClean="0"/>
              <a:t> - determinar </a:t>
            </a:r>
            <a:r>
              <a:rPr lang="pt-BR" sz="1600" dirty="0"/>
              <a:t>a prisão domiciliar;     </a:t>
            </a:r>
            <a:endParaRPr lang="pt-BR" sz="1600" dirty="0" smtClean="0"/>
          </a:p>
          <a:p>
            <a:r>
              <a:rPr lang="pt-BR" sz="1600" dirty="0" smtClean="0"/>
              <a:t>Art</a:t>
            </a:r>
            <a:r>
              <a:rPr lang="pt-BR" sz="1600" dirty="0"/>
              <a:t>. 146-C.  O condenado será instruído acerca dos cuidados que deverá adotar com </a:t>
            </a:r>
            <a:r>
              <a:rPr lang="pt-BR" sz="1600" b="1" u="sng" dirty="0"/>
              <a:t>o equipamento eletrônico </a:t>
            </a:r>
            <a:r>
              <a:rPr lang="pt-BR" sz="1600" dirty="0"/>
              <a:t>e dos seguintes deveres:     </a:t>
            </a:r>
            <a:endParaRPr lang="pt-BR" sz="1600" dirty="0" smtClean="0"/>
          </a:p>
          <a:p>
            <a:r>
              <a:rPr lang="pt-BR" sz="1600" dirty="0" smtClean="0"/>
              <a:t>I </a:t>
            </a:r>
            <a:r>
              <a:rPr lang="pt-BR" sz="1600" dirty="0"/>
              <a:t>- receber visitas do servidor responsável pela monitoração eletrônica, responder aos seus contatos e cumprir suas orientações;    </a:t>
            </a:r>
            <a:endParaRPr lang="pt-BR" sz="1600" dirty="0" smtClean="0"/>
          </a:p>
          <a:p>
            <a:r>
              <a:rPr lang="pt-BR" sz="1600" dirty="0" smtClean="0"/>
              <a:t>II </a:t>
            </a:r>
            <a:r>
              <a:rPr lang="pt-BR" sz="1600" dirty="0"/>
              <a:t>- abster-se de remover, de violar, de modificar, de danificar de qualquer forma o dispositivo de monitoração eletrônica ou de permitir que outrem o faça;      </a:t>
            </a:r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 </a:t>
            </a:r>
            <a:r>
              <a:rPr lang="pt-BR" dirty="0"/>
              <a:t>Monitoração Eletrônica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9128401" cy="40233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(Parágrafo </a:t>
            </a:r>
            <a:r>
              <a:rPr lang="pt-BR" dirty="0"/>
              <a:t>único.  A violação comprovada dos deveres previstos neste artigo poderá acarretar, a critério do juiz da execução, ouvidos o Ministério Público e a defesa:    </a:t>
            </a:r>
            <a:endParaRPr lang="pt-BR" dirty="0" smtClean="0"/>
          </a:p>
          <a:p>
            <a:r>
              <a:rPr lang="pt-BR" dirty="0" smtClean="0"/>
              <a:t>I </a:t>
            </a:r>
            <a:r>
              <a:rPr lang="pt-BR" dirty="0"/>
              <a:t>- a regressão do regime;        </a:t>
            </a:r>
            <a:endParaRPr lang="pt-BR" dirty="0" smtClean="0"/>
          </a:p>
          <a:p>
            <a:r>
              <a:rPr lang="pt-BR" dirty="0" smtClean="0"/>
              <a:t>II </a:t>
            </a:r>
            <a:r>
              <a:rPr lang="pt-BR" dirty="0"/>
              <a:t>- a revogação da autorização de saída temporária;       </a:t>
            </a:r>
            <a:endParaRPr lang="pt-BR" dirty="0" smtClean="0"/>
          </a:p>
          <a:p>
            <a:r>
              <a:rPr lang="pt-BR" dirty="0" smtClean="0"/>
              <a:t>VI </a:t>
            </a:r>
            <a:r>
              <a:rPr lang="pt-BR" dirty="0"/>
              <a:t>- a revogação da prisão domiciliar;     </a:t>
            </a:r>
            <a:endParaRPr lang="pt-BR" dirty="0" smtClean="0"/>
          </a:p>
          <a:p>
            <a:r>
              <a:rPr lang="pt-BR" dirty="0" err="1" smtClean="0"/>
              <a:t>VII</a:t>
            </a:r>
            <a:r>
              <a:rPr lang="pt-BR" dirty="0" smtClean="0"/>
              <a:t> </a:t>
            </a:r>
            <a:r>
              <a:rPr lang="pt-BR" dirty="0"/>
              <a:t>- advertência, por escrito, para todos os casos em que o juiz da execução decida não aplicar alguma das medidas previstas nos incisos de I a VI deste parágrafo.      </a:t>
            </a:r>
          </a:p>
          <a:p>
            <a:r>
              <a:rPr lang="pt-BR" dirty="0"/>
              <a:t>Art. 146-D.  A monitoração eletrônica poderá ser revogada:      </a:t>
            </a:r>
          </a:p>
          <a:p>
            <a:r>
              <a:rPr lang="pt-BR" dirty="0"/>
              <a:t>I - quando se tornar desnecessária ou inadequada;   </a:t>
            </a:r>
            <a:endParaRPr lang="pt-BR" dirty="0" smtClean="0"/>
          </a:p>
          <a:p>
            <a:r>
              <a:rPr lang="pt-BR" dirty="0" smtClean="0"/>
              <a:t>II </a:t>
            </a:r>
            <a:r>
              <a:rPr lang="pt-BR" dirty="0"/>
              <a:t>- se o acusado ou condenado violar os deveres a que estiver sujeito durante a sua vigência ou cometer falta grave.       </a:t>
            </a:r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Política Nacional Criminal e Penitenciária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“Implantar </a:t>
            </a:r>
            <a:r>
              <a:rPr lang="pt-BR" dirty="0"/>
              <a:t>o Sistema Nacional de Alternativas Penais é a segunda medida prevista, com o seu definitivo reconhecimento enquanto política do poder executivo, além da estruturação do sistema de justiça criminal para a aplicação e execução adequada dessas alternativas. </a:t>
            </a:r>
          </a:p>
          <a:p>
            <a:r>
              <a:rPr lang="pt-BR" dirty="0"/>
              <a:t>O reconhecimento da Monitoração Eletrônica como Política Penitenciária, que visa o desencarceramento e deve respeitar a dignidade da pessoa monitorada, bem como buscar sua inserção social é a terceira medida definida</a:t>
            </a:r>
            <a:r>
              <a:rPr lang="pt-BR" dirty="0" smtClean="0"/>
              <a:t>.” (</a:t>
            </a:r>
            <a:r>
              <a:rPr lang="pt-BR" dirty="0" err="1" smtClean="0"/>
              <a:t>FECCOMPAR</a:t>
            </a:r>
            <a:r>
              <a:rPr lang="pt-BR" dirty="0" smtClean="0"/>
              <a:t>, 2016 p. 12)</a:t>
            </a:r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“Regra geral em muitos países e Estados, o esforço de retomar a vida em sociedade tem sido solitário e fruto de um investimento pessoal de cada egresso e egressa que resistem e superam as inúmeras barreiras do </a:t>
            </a:r>
            <a:r>
              <a:rPr lang="pt-BR" dirty="0" smtClean="0"/>
              <a:t>preconceito e </a:t>
            </a:r>
            <a:r>
              <a:rPr lang="pt-BR" dirty="0"/>
              <a:t>da exclusão social</a:t>
            </a:r>
            <a:r>
              <a:rPr lang="pt-BR" dirty="0" smtClean="0"/>
              <a:t>.” </a:t>
            </a:r>
            <a:r>
              <a:rPr lang="pt-BR" dirty="0"/>
              <a:t>(BRITO </a:t>
            </a:r>
            <a:r>
              <a:rPr lang="pt-BR" i="1" dirty="0"/>
              <a:t>et </a:t>
            </a:r>
            <a:r>
              <a:rPr lang="pt-BR" i="1" dirty="0" err="1"/>
              <a:t>all</a:t>
            </a:r>
            <a:r>
              <a:rPr lang="pt-BR" dirty="0"/>
              <a:t>, 2013, p. 13 e </a:t>
            </a:r>
            <a:r>
              <a:rPr lang="pt-BR" dirty="0" smtClean="0"/>
              <a:t>140)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ausência de políticas públicas de atendimento especificamente aos </a:t>
            </a:r>
            <a:r>
              <a:rPr lang="pt-BR" dirty="0" smtClean="0"/>
              <a:t>egressos e monitorados </a:t>
            </a:r>
            <a:r>
              <a:rPr lang="pt-BR" dirty="0"/>
              <a:t>e a escassez na geração de oportunidades, associada à falta de confiança e ao preconceito social, são barreiras muitas vezes gerado de uma reprodução do ciclo criminal</a:t>
            </a:r>
            <a:r>
              <a:rPr lang="pt-BR" dirty="0" smtClean="0"/>
              <a:t>. </a:t>
            </a:r>
            <a:r>
              <a:rPr lang="pt-BR" dirty="0"/>
              <a:t>(BRITO </a:t>
            </a:r>
            <a:r>
              <a:rPr lang="pt-BR" i="1" dirty="0"/>
              <a:t>et </a:t>
            </a:r>
            <a:r>
              <a:rPr lang="pt-BR" i="1" dirty="0" err="1"/>
              <a:t>all</a:t>
            </a:r>
            <a:r>
              <a:rPr lang="pt-BR" dirty="0"/>
              <a:t>, </a:t>
            </a:r>
            <a:r>
              <a:rPr lang="pt-BR" dirty="0" smtClean="0"/>
              <a:t>2013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pic>
        <p:nvPicPr>
          <p:cNvPr id="4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Art. </a:t>
            </a:r>
            <a:r>
              <a:rPr lang="pt-BR" b="1" dirty="0" err="1"/>
              <a:t>4o</a:t>
            </a:r>
            <a:r>
              <a:rPr lang="pt-BR" b="1" dirty="0"/>
              <a:t> </a:t>
            </a:r>
            <a:r>
              <a:rPr lang="pt-BR" dirty="0"/>
              <a:t>Ao Conselho da Comunidade </a:t>
            </a:r>
            <a:r>
              <a:rPr lang="pt-BR" dirty="0" smtClean="0"/>
              <a:t>incumbirá (</a:t>
            </a:r>
            <a:r>
              <a:rPr lang="pt-BR" dirty="0" err="1" smtClean="0"/>
              <a:t>inc</a:t>
            </a:r>
            <a:r>
              <a:rPr lang="pt-BR" dirty="0" smtClean="0"/>
              <a:t> 01/2014)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II - entrevistar presos, egressos e noticiados</a:t>
            </a:r>
            <a:r>
              <a:rPr lang="pt-BR" dirty="0" smtClean="0"/>
              <a:t>;</a:t>
            </a:r>
          </a:p>
          <a:p>
            <a:r>
              <a:rPr lang="pt-BR" dirty="0" err="1"/>
              <a:t>IV</a:t>
            </a:r>
            <a:r>
              <a:rPr lang="pt-BR" dirty="0"/>
              <a:t> - oportunizar a participação de presos, cumpridores de penas e medidas </a:t>
            </a:r>
            <a:r>
              <a:rPr lang="pt-BR" dirty="0" smtClean="0"/>
              <a:t>alternativas, </a:t>
            </a:r>
            <a:r>
              <a:rPr lang="pt-BR" b="1" dirty="0" smtClean="0"/>
              <a:t>EGRESSOS</a:t>
            </a:r>
            <a:r>
              <a:rPr lang="pt-BR" dirty="0" smtClean="0"/>
              <a:t> </a:t>
            </a:r>
            <a:r>
              <a:rPr lang="pt-BR" dirty="0"/>
              <a:t>e familiares, nos programas assistenciais, de educação, formação para o trabalho </a:t>
            </a:r>
            <a:r>
              <a:rPr lang="pt-BR" dirty="0" smtClean="0"/>
              <a:t>e colocação </a:t>
            </a:r>
            <a:r>
              <a:rPr lang="pt-BR" dirty="0"/>
              <a:t>profissional existentes na rede </a:t>
            </a:r>
            <a:r>
              <a:rPr lang="pt-BR" dirty="0" smtClean="0"/>
              <a:t>social;</a:t>
            </a:r>
          </a:p>
          <a:p>
            <a:r>
              <a:rPr lang="pt-BR" dirty="0"/>
              <a:t>V - </a:t>
            </a:r>
            <a:r>
              <a:rPr lang="pt-BR" b="1" dirty="0"/>
              <a:t>fomentar a criação de programas, projetos e serviços </a:t>
            </a:r>
            <a:r>
              <a:rPr lang="pt-BR" dirty="0"/>
              <a:t>voltados especificamente a </a:t>
            </a:r>
            <a:r>
              <a:rPr lang="pt-BR" dirty="0" smtClean="0"/>
              <a:t>presos, cumpridores </a:t>
            </a:r>
            <a:r>
              <a:rPr lang="pt-BR" dirty="0"/>
              <a:t>de penas e medidas alternativas, </a:t>
            </a:r>
            <a:r>
              <a:rPr lang="pt-BR" b="1" dirty="0" smtClean="0"/>
              <a:t>EGRESSOS</a:t>
            </a:r>
            <a:r>
              <a:rPr lang="pt-BR" dirty="0" smtClean="0"/>
              <a:t> </a:t>
            </a:r>
            <a:r>
              <a:rPr lang="pt-BR" dirty="0"/>
              <a:t>e familiares</a:t>
            </a:r>
            <a:r>
              <a:rPr lang="pt-BR" dirty="0" smtClean="0"/>
              <a:t>;</a:t>
            </a:r>
          </a:p>
          <a:p>
            <a:r>
              <a:rPr lang="pt-BR" dirty="0"/>
              <a:t>X - orientar e apoiar o cumpridor de penas e </a:t>
            </a:r>
            <a:r>
              <a:rPr lang="pt-BR" b="1" dirty="0"/>
              <a:t>medidas em meio aberto</a:t>
            </a:r>
            <a:r>
              <a:rPr lang="pt-BR" dirty="0"/>
              <a:t>;</a:t>
            </a:r>
          </a:p>
          <a:p>
            <a:r>
              <a:rPr lang="pt-BR" dirty="0"/>
              <a:t>XI - orientar e auxiliar o beneficiário de livramento condicional;</a:t>
            </a:r>
          </a:p>
        </p:txBody>
      </p:sp>
      <p:pic>
        <p:nvPicPr>
          <p:cNvPr id="5" name="Picture 2" descr="LOGO DO CONSELHO D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290" r="8199" b="2736"/>
          <a:stretch>
            <a:fillRect/>
          </a:stretch>
        </p:blipFill>
        <p:spPr bwMode="auto">
          <a:xfrm>
            <a:off x="9923929" y="4926752"/>
            <a:ext cx="1974757" cy="16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da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00CC0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1487</TotalTime>
  <Words>1651</Words>
  <Application>Microsoft Office PowerPoint</Application>
  <PresentationFormat>Widescreen</PresentationFormat>
  <Paragraphs>497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Tw Cen MT</vt:lpstr>
      <vt:lpstr>Tw Cen MT Condensed</vt:lpstr>
      <vt:lpstr>Wingdings 3</vt:lpstr>
      <vt:lpstr>Integral</vt:lpstr>
      <vt:lpstr>Trabalhando com Egressos e Monitorados</vt:lpstr>
      <vt:lpstr>LEI DE EXECUÇÃO PENAL 1984</vt:lpstr>
      <vt:lpstr>EGRESSOS </vt:lpstr>
      <vt:lpstr>Apresentação do PowerPoint</vt:lpstr>
      <vt:lpstr> Monitoração Eletrônica</vt:lpstr>
      <vt:lpstr> Monitoração Eletrônica</vt:lpstr>
      <vt:lpstr>Política Nacional Criminal e Penitenciária </vt:lpstr>
      <vt:lpstr>Apresentação do PowerPoint</vt:lpstr>
      <vt:lpstr>Art. 4o Ao Conselho da Comunidade incumbirá (inc 01/2014) </vt:lpstr>
      <vt:lpstr>Art. 4o Ao Conselho da Comunidade incumbirá (inc 01/2014) </vt:lpstr>
      <vt:lpstr>Conselho da Comunidade de Maringá </vt:lpstr>
      <vt:lpstr>Apresentação do PowerPoint</vt:lpstr>
      <vt:lpstr>PERFIL DOS EGRESSOS E MONITORADOS </vt:lpstr>
      <vt:lpstr>Rede de atendimento </vt:lpstr>
      <vt:lpstr>Questões de saúde </vt:lpstr>
      <vt:lpstr>Questões de saúde </vt:lpstr>
      <vt:lpstr>Onde ficou preso </vt:lpstr>
      <vt:lpstr>tipos dos delitos </vt:lpstr>
      <vt:lpstr>Apresentação do PowerPoint</vt:lpstr>
      <vt:lpstr>Demanda do Conselho da Comunidade de Maringá/PR </vt:lpstr>
      <vt:lpstr>Conselho da Comunidade de Maringá  Agradece! </vt:lpstr>
      <vt:lpstr>Conselho da comunidade de maringá </vt:lpstr>
      <vt:lpstr>REFERÊNCIAS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Trabalhando com Egressos e Monitorados</dc:title>
  <dc:creator>User</dc:creator>
  <cp:lastModifiedBy>User</cp:lastModifiedBy>
  <cp:revision>19</cp:revision>
  <dcterms:created xsi:type="dcterms:W3CDTF">2018-11-28T12:19:29Z</dcterms:created>
  <dcterms:modified xsi:type="dcterms:W3CDTF">2018-11-29T13:08:58Z</dcterms:modified>
</cp:coreProperties>
</file>