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62" r:id="rId6"/>
    <p:sldId id="272" r:id="rId7"/>
    <p:sldId id="263" r:id="rId8"/>
    <p:sldId id="265" r:id="rId9"/>
    <p:sldId id="261" r:id="rId10"/>
    <p:sldId id="268" r:id="rId11"/>
    <p:sldId id="270" r:id="rId12"/>
    <p:sldId id="264" r:id="rId13"/>
    <p:sldId id="269" r:id="rId14"/>
    <p:sldId id="271" r:id="rId15"/>
    <p:sldId id="266" r:id="rId16"/>
    <p:sldId id="267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08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D74AABB-0466-48C7-80B7-07151C9BA5D8}" type="datetimeFigureOut">
              <a:rPr lang="pt-BR" smtClean="0"/>
              <a:pPr/>
              <a:t>18/11/2019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E0C4E73-9B23-476B-82DC-283362FD39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AABB-0466-48C7-80B7-07151C9BA5D8}" type="datetimeFigureOut">
              <a:rPr lang="pt-BR" smtClean="0"/>
              <a:pPr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4E73-9B23-476B-82DC-283362FD39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AABB-0466-48C7-80B7-07151C9BA5D8}" type="datetimeFigureOut">
              <a:rPr lang="pt-BR" smtClean="0"/>
              <a:pPr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4E73-9B23-476B-82DC-283362FD39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D74AABB-0466-48C7-80B7-07151C9BA5D8}" type="datetimeFigureOut">
              <a:rPr lang="pt-BR" smtClean="0"/>
              <a:pPr/>
              <a:t>18/11/2019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E0C4E73-9B23-476B-82DC-283362FD395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D74AABB-0466-48C7-80B7-07151C9BA5D8}" type="datetimeFigureOut">
              <a:rPr lang="pt-BR" smtClean="0"/>
              <a:pPr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E0C4E73-9B23-476B-82DC-283362FD39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AABB-0466-48C7-80B7-07151C9BA5D8}" type="datetimeFigureOut">
              <a:rPr lang="pt-BR" smtClean="0"/>
              <a:pPr/>
              <a:t>18/11/2019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4E73-9B23-476B-82DC-283362FD395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AABB-0466-48C7-80B7-07151C9BA5D8}" type="datetimeFigureOut">
              <a:rPr lang="pt-BR" smtClean="0"/>
              <a:pPr/>
              <a:t>18/11/2019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4E73-9B23-476B-82DC-283362FD395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74AABB-0466-48C7-80B7-07151C9BA5D8}" type="datetimeFigureOut">
              <a:rPr lang="pt-BR" smtClean="0"/>
              <a:pPr/>
              <a:t>18/11/2019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0C4E73-9B23-476B-82DC-283362FD395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AABB-0466-48C7-80B7-07151C9BA5D8}" type="datetimeFigureOut">
              <a:rPr lang="pt-BR" smtClean="0"/>
              <a:pPr/>
              <a:t>18/11/2019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4E73-9B23-476B-82DC-283362FD39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D74AABB-0466-48C7-80B7-07151C9BA5D8}" type="datetimeFigureOut">
              <a:rPr lang="pt-BR" smtClean="0"/>
              <a:pPr/>
              <a:t>18/11/2019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E0C4E73-9B23-476B-82DC-283362FD395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74AABB-0466-48C7-80B7-07151C9BA5D8}" type="datetimeFigureOut">
              <a:rPr lang="pt-BR" smtClean="0"/>
              <a:pPr/>
              <a:t>18/11/2019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0C4E73-9B23-476B-82DC-283362FD395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D74AABB-0466-48C7-80B7-07151C9BA5D8}" type="datetimeFigureOut">
              <a:rPr lang="pt-BR" smtClean="0"/>
              <a:pPr/>
              <a:t>18/11/2019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E0C4E73-9B23-476B-82DC-283362FD39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TI\Desktop\FlorESer.mp4" TargetMode="Externa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onselho.servicosocial@hotmail.com" TargetMode="External"/><Relationship Id="rId2" Type="http://schemas.openxmlformats.org/officeDocument/2006/relationships/hyperlink" Target="mailto:conselhogpuava@hot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44b8489c-ae86-4fde-ac80-ae991deea88e (1)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r="9895" b="19232"/>
          <a:stretch>
            <a:fillRect/>
          </a:stretch>
        </p:blipFill>
        <p:spPr>
          <a:xfrm>
            <a:off x="4716016" y="1772816"/>
            <a:ext cx="4262212" cy="38205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23728" y="764704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pt-BR" sz="4800" dirty="0" smtClean="0">
                <a:solidFill>
                  <a:srgbClr val="940879"/>
                </a:solidFill>
              </a:rPr>
              <a:t>Projeto </a:t>
            </a:r>
            <a:r>
              <a:rPr lang="pt-BR" sz="4800" dirty="0" err="1" smtClean="0">
                <a:solidFill>
                  <a:srgbClr val="940879"/>
                </a:solidFill>
              </a:rPr>
              <a:t>floreser</a:t>
            </a:r>
            <a:r>
              <a:rPr lang="pt-BR" sz="4800" dirty="0" smtClean="0">
                <a:solidFill>
                  <a:srgbClr val="940879"/>
                </a:solidFill>
              </a:rPr>
              <a:t> mulher</a:t>
            </a:r>
            <a:endParaRPr lang="pt-BR" sz="4800" dirty="0">
              <a:solidFill>
                <a:srgbClr val="940879"/>
              </a:solidFill>
            </a:endParaRPr>
          </a:p>
        </p:txBody>
      </p:sp>
      <p:pic>
        <p:nvPicPr>
          <p:cNvPr id="4" name="Imagem 3" descr="02 evento - Cópia (2) - Có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5445224"/>
            <a:ext cx="4608512" cy="917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PROJETO DE VIDA – SERVIÇO SOCIAL CONSELHO DA COMUNIDADE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3360373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/>
          <a:stretch>
            <a:fillRect/>
          </a:stretch>
        </p:blipFill>
        <p:spPr>
          <a:xfrm>
            <a:off x="827584" y="1628799"/>
            <a:ext cx="3096344" cy="2600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33577" t="13440" r="33334" b="22721"/>
          <a:stretch>
            <a:fillRect/>
          </a:stretch>
        </p:blipFill>
        <p:spPr bwMode="auto">
          <a:xfrm>
            <a:off x="2915816" y="3212976"/>
            <a:ext cx="3096344" cy="3257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 descr="44b8489c-ae86-4fde-ac80-ae991deea88e (1).jpg"/>
          <p:cNvPicPr>
            <a:picLocks noChangeAspect="1"/>
          </p:cNvPicPr>
          <p:nvPr/>
        </p:nvPicPr>
        <p:blipFill>
          <a:blip r:embed="rId5" cstate="print">
            <a:lum/>
          </a:blip>
          <a:srcRect r="9895" b="19232"/>
          <a:stretch>
            <a:fillRect/>
          </a:stretch>
        </p:blipFill>
        <p:spPr>
          <a:xfrm>
            <a:off x="6660232" y="5373216"/>
            <a:ext cx="1495760" cy="1340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403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169224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ATIVIDADE DE ESPIRITUALIDADE  IGREJA BOLA DE NEVE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769" y="3645024"/>
            <a:ext cx="3584398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3240360" cy="2430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0" r="10916"/>
          <a:stretch/>
        </p:blipFill>
        <p:spPr>
          <a:xfrm>
            <a:off x="4572000" y="1052736"/>
            <a:ext cx="3082372" cy="2430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 descr="44b8489c-ae86-4fde-ac80-ae991deea88e (1).jpg"/>
          <p:cNvPicPr>
            <a:picLocks noChangeAspect="1"/>
          </p:cNvPicPr>
          <p:nvPr/>
        </p:nvPicPr>
        <p:blipFill>
          <a:blip r:embed="rId5" cstate="print">
            <a:lum/>
          </a:blip>
          <a:srcRect r="9895" b="19232"/>
          <a:stretch>
            <a:fillRect/>
          </a:stretch>
        </p:blipFill>
        <p:spPr>
          <a:xfrm>
            <a:off x="6660232" y="5301208"/>
            <a:ext cx="1512168" cy="1355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11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02294"/>
            <a:ext cx="2928326" cy="2196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1017816"/>
            <a:ext cx="2880319" cy="2177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53" y="3789040"/>
            <a:ext cx="2953311" cy="2192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65969"/>
            <a:ext cx="2880320" cy="2272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aixaDeTexto 1"/>
          <p:cNvSpPr txBox="1"/>
          <p:nvPr/>
        </p:nvSpPr>
        <p:spPr>
          <a:xfrm>
            <a:off x="1691680" y="332657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PROJETO DE INTERVENÇÃO ESTAGIÁRIA DE SERVIÇO SOCIAL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 smtClean="0"/>
              <a:t>AÇÃO – DIA DA MULHER</a:t>
            </a:r>
            <a:br>
              <a:rPr lang="pt-BR" b="1" dirty="0" smtClean="0"/>
            </a:br>
            <a:r>
              <a:rPr lang="pt-BR" b="1" dirty="0" smtClean="0"/>
              <a:t>CONSELHO DA COMUNIDADE</a:t>
            </a:r>
            <a:endParaRPr lang="pt-BR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732" y="1556792"/>
            <a:ext cx="3429550" cy="1972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07"/>
          <a:stretch/>
        </p:blipFill>
        <p:spPr>
          <a:xfrm>
            <a:off x="4572000" y="3806268"/>
            <a:ext cx="3096344" cy="2134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0"/>
          <a:stretch/>
        </p:blipFill>
        <p:spPr>
          <a:xfrm>
            <a:off x="1043608" y="3787696"/>
            <a:ext cx="3168352" cy="2114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87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0"/>
            <a:ext cx="6203032" cy="850106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940879"/>
                </a:solidFill>
              </a:rPr>
              <a:t>VÍDEO “RELATOS”</a:t>
            </a:r>
            <a:endParaRPr lang="pt-BR" b="1" dirty="0">
              <a:solidFill>
                <a:srgbClr val="940879"/>
              </a:solidFill>
            </a:endParaRPr>
          </a:p>
        </p:txBody>
      </p:sp>
      <p:pic>
        <p:nvPicPr>
          <p:cNvPr id="5" name="Imagem 4" descr="44b8489c-ae86-4fde-ac80-ae991deea88e (1).jpg"/>
          <p:cNvPicPr>
            <a:picLocks noChangeAspect="1"/>
          </p:cNvPicPr>
          <p:nvPr/>
        </p:nvPicPr>
        <p:blipFill>
          <a:blip r:embed="rId3" cstate="print">
            <a:lum/>
          </a:blip>
          <a:srcRect r="9895" b="19232"/>
          <a:stretch>
            <a:fillRect/>
          </a:stretch>
        </p:blipFill>
        <p:spPr>
          <a:xfrm>
            <a:off x="6732240" y="5562071"/>
            <a:ext cx="1445737" cy="1295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FlorESer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03985" y="1196752"/>
            <a:ext cx="7840423" cy="4692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940879"/>
                </a:solidFill>
              </a:rPr>
              <a:t>APOIADORES:</a:t>
            </a:r>
            <a:br>
              <a:rPr lang="pt-BR" b="1" dirty="0" smtClean="0">
                <a:solidFill>
                  <a:srgbClr val="940879"/>
                </a:solidFill>
              </a:rPr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1800" b="1" dirty="0" smtClean="0"/>
              <a:t>Direção e equipe da carceragem da cadeia pública de </a:t>
            </a:r>
            <a:r>
              <a:rPr lang="pt-BR" sz="1800" b="1" dirty="0" err="1" smtClean="0"/>
              <a:t>guarapuava</a:t>
            </a:r>
            <a:endParaRPr lang="pt-BR" sz="1800" b="1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08920"/>
            <a:ext cx="2209447" cy="91390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t="23123"/>
          <a:stretch/>
        </p:blipFill>
        <p:spPr>
          <a:xfrm>
            <a:off x="2555776" y="2420888"/>
            <a:ext cx="1728192" cy="136025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93096"/>
            <a:ext cx="1584176" cy="158417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2"/>
          <a:stretch/>
        </p:blipFill>
        <p:spPr>
          <a:xfrm>
            <a:off x="4788024" y="4437112"/>
            <a:ext cx="1296143" cy="15201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581128"/>
            <a:ext cx="1440160" cy="1307143"/>
          </a:xfrm>
          <a:prstGeom prst="rect">
            <a:avLst/>
          </a:prstGeom>
        </p:spPr>
      </p:pic>
      <p:pic>
        <p:nvPicPr>
          <p:cNvPr id="15" name="Imagem 14" descr="download.png"/>
          <p:cNvPicPr>
            <a:picLocks noChangeAspect="1"/>
          </p:cNvPicPr>
          <p:nvPr/>
        </p:nvPicPr>
        <p:blipFill>
          <a:blip r:embed="rId7" cstate="print"/>
          <a:srcRect b="19760"/>
          <a:stretch>
            <a:fillRect/>
          </a:stretch>
        </p:blipFill>
        <p:spPr>
          <a:xfrm>
            <a:off x="6444208" y="4509120"/>
            <a:ext cx="1728192" cy="1386694"/>
          </a:xfrm>
          <a:prstGeom prst="rect">
            <a:avLst/>
          </a:prstGeom>
        </p:spPr>
      </p:pic>
      <p:pic>
        <p:nvPicPr>
          <p:cNvPr id="16" name="Imagem 15" descr="10_Ano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8224" y="2420888"/>
            <a:ext cx="1800200" cy="1315346"/>
          </a:xfrm>
          <a:prstGeom prst="rect">
            <a:avLst/>
          </a:prstGeom>
        </p:spPr>
      </p:pic>
      <p:pic>
        <p:nvPicPr>
          <p:cNvPr id="17" name="Imagem 16" descr="logo_depen201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16016" y="2117476"/>
            <a:ext cx="1440160" cy="174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7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940879"/>
                </a:solidFill>
              </a:rPr>
              <a:t>OBRIGADA!</a:t>
            </a:r>
            <a:endParaRPr lang="pt-BR" b="1" dirty="0">
              <a:solidFill>
                <a:srgbClr val="940879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E:MAIL: </a:t>
            </a:r>
          </a:p>
          <a:p>
            <a:pPr marL="0" indent="0" algn="ctr">
              <a:buNone/>
            </a:pPr>
            <a:r>
              <a:rPr lang="pt-BR" dirty="0" smtClean="0">
                <a:hlinkClick r:id="rId2"/>
              </a:rPr>
              <a:t>conselhogpuava@hotmail.com</a:t>
            </a:r>
            <a:endParaRPr lang="pt-BR" dirty="0" smtClean="0"/>
          </a:p>
          <a:p>
            <a:pPr marL="0" indent="0" algn="ctr">
              <a:buNone/>
            </a:pPr>
            <a:r>
              <a:rPr lang="pt-BR" dirty="0" smtClean="0">
                <a:hlinkClick r:id="rId3"/>
              </a:rPr>
              <a:t>conselho.servicosocial@hotmail.com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TELEFONE: </a:t>
            </a:r>
            <a:r>
              <a:rPr lang="pt-BR" dirty="0" smtClean="0">
                <a:solidFill>
                  <a:schemeClr val="tx2"/>
                </a:solidFill>
              </a:rPr>
              <a:t>(042) 3036-0402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4" name="Imagem 3" descr="44b8489c-ae86-4fde-ac80-ae991deea88e (1).jpg"/>
          <p:cNvPicPr>
            <a:picLocks noChangeAspect="1"/>
          </p:cNvPicPr>
          <p:nvPr/>
        </p:nvPicPr>
        <p:blipFill>
          <a:blip r:embed="rId4" cstate="print">
            <a:lum/>
          </a:blip>
          <a:srcRect r="9895" b="19232"/>
          <a:stretch>
            <a:fillRect/>
          </a:stretch>
        </p:blipFill>
        <p:spPr>
          <a:xfrm>
            <a:off x="6516216" y="5373431"/>
            <a:ext cx="1656184" cy="14845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093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44b8489c-ae86-4fde-ac80-ae991deea88e (1).jpg"/>
          <p:cNvPicPr>
            <a:picLocks noChangeAspect="1"/>
          </p:cNvPicPr>
          <p:nvPr/>
        </p:nvPicPr>
        <p:blipFill>
          <a:blip r:embed="rId2" cstate="print">
            <a:lum/>
          </a:blip>
          <a:srcRect r="9895" b="19232"/>
          <a:stretch>
            <a:fillRect/>
          </a:stretch>
        </p:blipFill>
        <p:spPr>
          <a:xfrm>
            <a:off x="6516216" y="5373431"/>
            <a:ext cx="1656184" cy="14845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7920880" cy="4968552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solidFill>
                  <a:schemeClr val="tx2"/>
                </a:solidFill>
              </a:rPr>
              <a:t>O projeto deu início em 2018 visando o fortalecimento do “Ser Mulher” no enfrentamento, superação e rompimento com as práticas da criminalidade, situações de violência e fragilização, dependência ou vulnerabilidade socioeconômica, e suas consequências na reprodução do ciclo da violência, a inserção de mulheres no mundo do crime, e o impacto que isso causa no contexto familiar, sendo elas em muitos casos as provedoras do lar. </a:t>
            </a:r>
          </a:p>
          <a:p>
            <a:pPr algn="just">
              <a:buNone/>
            </a:pPr>
            <a:endParaRPr lang="pt-BR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  </a:t>
            </a:r>
            <a:r>
              <a:rPr lang="pt-BR" b="1" dirty="0" smtClean="0">
                <a:solidFill>
                  <a:srgbClr val="940879"/>
                </a:solidFill>
              </a:rPr>
              <a:t>OBJETIVO</a:t>
            </a:r>
            <a:endParaRPr lang="pt-BR" b="1" dirty="0">
              <a:solidFill>
                <a:srgbClr val="940879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>
                <a:solidFill>
                  <a:schemeClr val="tx2"/>
                </a:solidFill>
              </a:rPr>
              <a:t>   Atender às mulheres sentenciadas ou provisórias que cumprem pena na Cadeia Pública de Guarapuava/Paraná, com atividades socioeducativas em oficinas de bordado e customização em sandálias ou outras. Desenvolvimento de “Roda de Conversas”, atendimentos realizados com profissionais parceiros de outras políticas públicas.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4" name="Imagem 3" descr="44b8489c-ae86-4fde-ac80-ae991deea88e (1).jpg"/>
          <p:cNvPicPr>
            <a:picLocks noChangeAspect="1"/>
          </p:cNvPicPr>
          <p:nvPr/>
        </p:nvPicPr>
        <p:blipFill>
          <a:blip r:embed="rId2" cstate="print">
            <a:lum/>
          </a:blip>
          <a:srcRect r="9895" b="19232"/>
          <a:stretch>
            <a:fillRect/>
          </a:stretch>
        </p:blipFill>
        <p:spPr>
          <a:xfrm>
            <a:off x="6516216" y="5373431"/>
            <a:ext cx="1656184" cy="14845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pPr algn="ctr"/>
            <a:r>
              <a:rPr lang="pt-BR" b="1" dirty="0" smtClean="0"/>
              <a:t>  </a:t>
            </a:r>
            <a:r>
              <a:rPr lang="pt-BR" b="1" dirty="0" smtClean="0">
                <a:solidFill>
                  <a:srgbClr val="940879"/>
                </a:solidFill>
              </a:rPr>
              <a:t> METODOLOGIA</a:t>
            </a:r>
            <a:endParaRPr lang="pt-BR" b="1" dirty="0">
              <a:solidFill>
                <a:srgbClr val="940879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467600" cy="487375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t-BR" dirty="0" smtClean="0">
                <a:solidFill>
                  <a:schemeClr val="tx2"/>
                </a:solidFill>
              </a:rPr>
              <a:t>A oficina de bordado e customização em sandálias e cursos de qualificação profissional é realizada por profissionais das políticas públicas parceiras e voluntários/as</a:t>
            </a:r>
          </a:p>
          <a:p>
            <a:pPr algn="just">
              <a:buNone/>
            </a:pPr>
            <a:endParaRPr lang="pt-BR" dirty="0" smtClean="0">
              <a:solidFill>
                <a:schemeClr val="tx2"/>
              </a:solidFill>
            </a:endParaRPr>
          </a:p>
          <a:p>
            <a:pPr algn="just">
              <a:buNone/>
            </a:pPr>
            <a:r>
              <a:rPr lang="pt-BR" b="1" dirty="0" smtClean="0">
                <a:solidFill>
                  <a:schemeClr val="tx2"/>
                </a:solidFill>
              </a:rPr>
              <a:t>BORDADOS EM CHINELO/ PINTURA EM TELA</a:t>
            </a:r>
          </a:p>
          <a:p>
            <a:pPr algn="just">
              <a:buNone/>
            </a:pPr>
            <a:endParaRPr lang="pt-BR" dirty="0" smtClean="0">
              <a:solidFill>
                <a:schemeClr val="tx2"/>
              </a:solidFill>
            </a:endParaRPr>
          </a:p>
          <a:p>
            <a:pPr algn="just">
              <a:buNone/>
            </a:pPr>
            <a:r>
              <a:rPr lang="pt-BR" dirty="0" smtClean="0">
                <a:solidFill>
                  <a:schemeClr val="tx2"/>
                </a:solidFill>
              </a:rPr>
              <a:t>- Acontece 2 x semana respeitando o cronograma da unidade</a:t>
            </a:r>
          </a:p>
          <a:p>
            <a:pPr algn="just">
              <a:buFontTx/>
              <a:buChar char="-"/>
            </a:pPr>
            <a:endParaRPr lang="pt-BR" dirty="0" smtClean="0">
              <a:solidFill>
                <a:schemeClr val="tx2"/>
              </a:solidFill>
            </a:endParaRPr>
          </a:p>
          <a:p>
            <a:pPr algn="just">
              <a:buNone/>
            </a:pPr>
            <a:r>
              <a:rPr lang="pt-BR" dirty="0" smtClean="0">
                <a:solidFill>
                  <a:schemeClr val="tx2"/>
                </a:solidFill>
              </a:rPr>
              <a:t>- Todo material é solicitado pela professora e  disponibilizado pelo Conselho da Comunidade</a:t>
            </a:r>
          </a:p>
          <a:p>
            <a:pPr algn="just">
              <a:buFontTx/>
              <a:buChar char="-"/>
            </a:pPr>
            <a:endParaRPr lang="pt-BR" dirty="0" smtClean="0">
              <a:solidFill>
                <a:schemeClr val="tx2"/>
              </a:solidFill>
            </a:endParaRPr>
          </a:p>
          <a:p>
            <a:pPr algn="just">
              <a:buNone/>
            </a:pPr>
            <a:r>
              <a:rPr lang="pt-BR" dirty="0" smtClean="0">
                <a:solidFill>
                  <a:schemeClr val="tx2"/>
                </a:solidFill>
              </a:rPr>
              <a:t>- O investimento: R$2.000 trimestralmente do plano de aplicação (Materiais; lanche)</a:t>
            </a:r>
          </a:p>
        </p:txBody>
      </p:sp>
      <p:pic>
        <p:nvPicPr>
          <p:cNvPr id="4" name="Imagem 3" descr="44b8489c-ae86-4fde-ac80-ae991deea88e (1).jpg"/>
          <p:cNvPicPr>
            <a:picLocks noChangeAspect="1"/>
          </p:cNvPicPr>
          <p:nvPr/>
        </p:nvPicPr>
        <p:blipFill>
          <a:blip r:embed="rId2" cstate="print">
            <a:lum/>
          </a:blip>
          <a:srcRect r="9895" b="19232"/>
          <a:stretch>
            <a:fillRect/>
          </a:stretch>
        </p:blipFill>
        <p:spPr>
          <a:xfrm>
            <a:off x="6516216" y="5373431"/>
            <a:ext cx="1656184" cy="14845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31547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FOTO OFICINA DE CHINELO  ORQUÍDEA</a:t>
            </a:r>
            <a:endParaRPr lang="pt-BR" b="1" dirty="0"/>
          </a:p>
        </p:txBody>
      </p:sp>
      <p:pic>
        <p:nvPicPr>
          <p:cNvPr id="7" name="Imagem 6" descr="26ed72bf-1091-4e5a-8dca-0152d8372f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112" y="4077072"/>
            <a:ext cx="3347864" cy="2236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 descr="CHINE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112060" y="3570480"/>
            <a:ext cx="2376264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 descr="chinelo..jpg"/>
          <p:cNvPicPr>
            <a:picLocks noChangeAspect="1"/>
          </p:cNvPicPr>
          <p:nvPr/>
        </p:nvPicPr>
        <p:blipFill>
          <a:blip r:embed="rId4" cstate="print"/>
          <a:srcRect r="14454"/>
          <a:stretch>
            <a:fillRect/>
          </a:stretch>
        </p:blipFill>
        <p:spPr>
          <a:xfrm>
            <a:off x="971600" y="1196752"/>
            <a:ext cx="3312368" cy="2530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m 10" descr="61116ed5-544d-4aeb-bf72-963e313de179.jpg"/>
          <p:cNvPicPr>
            <a:picLocks noChangeAspect="1"/>
          </p:cNvPicPr>
          <p:nvPr/>
        </p:nvPicPr>
        <p:blipFill>
          <a:blip r:embed="rId5" cstate="print"/>
          <a:srcRect l="11652"/>
          <a:stretch>
            <a:fillRect/>
          </a:stretch>
        </p:blipFill>
        <p:spPr>
          <a:xfrm>
            <a:off x="4716016" y="1278032"/>
            <a:ext cx="3168352" cy="2395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694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3e221565-5c55-4638-961e-cc98d9c088e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692696"/>
            <a:ext cx="4238625" cy="270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 descr="8b24e6f9-3731-4383-8e5a-231f8120a8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212976"/>
            <a:ext cx="3971925" cy="287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 descr="44b8489c-ae86-4fde-ac80-ae991deea88e (1).jpg"/>
          <p:cNvPicPr>
            <a:picLocks noChangeAspect="1"/>
          </p:cNvPicPr>
          <p:nvPr/>
        </p:nvPicPr>
        <p:blipFill>
          <a:blip r:embed="rId4" cstate="print">
            <a:lum/>
          </a:blip>
          <a:srcRect r="9895" b="19232"/>
          <a:stretch>
            <a:fillRect/>
          </a:stretch>
        </p:blipFill>
        <p:spPr>
          <a:xfrm>
            <a:off x="6804248" y="5373216"/>
            <a:ext cx="1440160" cy="12909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387480" cy="1008112"/>
          </a:xfrm>
        </p:spPr>
        <p:txBody>
          <a:bodyPr/>
          <a:lstStyle/>
          <a:p>
            <a:pPr algn="ctr"/>
            <a:r>
              <a:rPr lang="pt-BR" b="1" dirty="0" smtClean="0"/>
              <a:t>OFICINA PINTURA EM TELA</a:t>
            </a:r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54" y="1277798"/>
            <a:ext cx="3082681" cy="2152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191" y="1314630"/>
            <a:ext cx="2966276" cy="2224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01" y="3781499"/>
            <a:ext cx="3170833" cy="2226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50" y="3749767"/>
            <a:ext cx="3010440" cy="2257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68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-171400"/>
            <a:ext cx="6470104" cy="1008112"/>
          </a:xfrm>
        </p:spPr>
        <p:txBody>
          <a:bodyPr/>
          <a:lstStyle/>
          <a:p>
            <a:pPr algn="ctr"/>
            <a:r>
              <a:rPr lang="pt-BR" b="1" dirty="0" smtClean="0"/>
              <a:t>INTERVENÇÃO SENAP</a:t>
            </a: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8"/>
          <a:stretch/>
        </p:blipFill>
        <p:spPr>
          <a:xfrm>
            <a:off x="938531" y="1196752"/>
            <a:ext cx="330343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68759"/>
            <a:ext cx="3171440" cy="2543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10231" r="3013" b="6087"/>
          <a:stretch/>
        </p:blipFill>
        <p:spPr>
          <a:xfrm>
            <a:off x="948309" y="4146468"/>
            <a:ext cx="3293652" cy="2372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6" t="26049" r="21346"/>
          <a:stretch/>
        </p:blipFill>
        <p:spPr>
          <a:xfrm>
            <a:off x="4650038" y="4084892"/>
            <a:ext cx="3299974" cy="2495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440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0"/>
            <a:ext cx="7467600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940879"/>
                </a:solidFill>
              </a:rPr>
              <a:t>RODA DE CONVERSA/ PALESTRAS</a:t>
            </a:r>
            <a:endParaRPr lang="pt-BR" b="1" dirty="0">
              <a:solidFill>
                <a:srgbClr val="940879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467600" cy="487375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t-BR" dirty="0" smtClean="0">
                <a:solidFill>
                  <a:schemeClr val="tx2"/>
                </a:solidFill>
              </a:rPr>
              <a:t>   A Roda de Conversas trabalha com temáticas variadas em articulação com a Rede Setorial e Intersetorial de atendimento como: saúde, educação, violência, princípios, valores e fortalecimento dos vínculos familiares e comunitários, e perspectivas além do cárcere. </a:t>
            </a:r>
          </a:p>
          <a:p>
            <a:pPr algn="just">
              <a:buNone/>
            </a:pPr>
            <a:endParaRPr lang="pt-BR" dirty="0" smtClean="0">
              <a:solidFill>
                <a:schemeClr val="tx2"/>
              </a:solidFill>
            </a:endParaRPr>
          </a:p>
          <a:p>
            <a:pPr algn="just">
              <a:buNone/>
            </a:pPr>
            <a:r>
              <a:rPr lang="pt-BR" dirty="0" smtClean="0">
                <a:solidFill>
                  <a:schemeClr val="tx2"/>
                </a:solidFill>
              </a:rPr>
              <a:t>- Secretaria da Mulher</a:t>
            </a:r>
          </a:p>
          <a:p>
            <a:pPr algn="just">
              <a:buNone/>
            </a:pPr>
            <a:r>
              <a:rPr lang="pt-BR" dirty="0" smtClean="0">
                <a:solidFill>
                  <a:schemeClr val="tx2"/>
                </a:solidFill>
              </a:rPr>
              <a:t>- Secretaria de Saúde</a:t>
            </a:r>
          </a:p>
          <a:p>
            <a:pPr algn="just">
              <a:buNone/>
            </a:pPr>
            <a:r>
              <a:rPr lang="pt-BR" dirty="0" smtClean="0">
                <a:solidFill>
                  <a:schemeClr val="tx2"/>
                </a:solidFill>
              </a:rPr>
              <a:t>- Assistência Social</a:t>
            </a:r>
          </a:p>
          <a:p>
            <a:pPr algn="just">
              <a:buNone/>
            </a:pPr>
            <a:r>
              <a:rPr lang="pt-BR" dirty="0" smtClean="0">
                <a:solidFill>
                  <a:schemeClr val="tx2"/>
                </a:solidFill>
              </a:rPr>
              <a:t>-  Defensoria Pública</a:t>
            </a:r>
          </a:p>
          <a:p>
            <a:pPr algn="just">
              <a:buNone/>
            </a:pPr>
            <a:r>
              <a:rPr lang="pt-BR" dirty="0" smtClean="0">
                <a:solidFill>
                  <a:schemeClr val="tx2"/>
                </a:solidFill>
              </a:rPr>
              <a:t>- Projeto de Intervenção da estagiária de Serviço Social</a:t>
            </a:r>
          </a:p>
          <a:p>
            <a:pPr algn="just">
              <a:buNone/>
            </a:pPr>
            <a:r>
              <a:rPr lang="pt-BR" dirty="0" smtClean="0">
                <a:solidFill>
                  <a:schemeClr val="tx2"/>
                </a:solidFill>
              </a:rPr>
              <a:t>- Serviço Social Conselho da Comunidade</a:t>
            </a:r>
          </a:p>
          <a:p>
            <a:pPr algn="just">
              <a:buFontTx/>
              <a:buChar char="-"/>
            </a:pPr>
            <a:endParaRPr lang="pt-BR" dirty="0" smtClean="0">
              <a:solidFill>
                <a:schemeClr val="tx2"/>
              </a:solidFill>
            </a:endParaRPr>
          </a:p>
          <a:p>
            <a:pPr algn="just">
              <a:buFontTx/>
              <a:buChar char="-"/>
            </a:pPr>
            <a:endParaRPr lang="pt-BR" dirty="0" smtClean="0">
              <a:solidFill>
                <a:schemeClr val="tx2"/>
              </a:solidFill>
            </a:endParaRPr>
          </a:p>
          <a:p>
            <a:pPr algn="just"/>
            <a:endParaRPr lang="pt-BR" dirty="0" smtClean="0">
              <a:solidFill>
                <a:schemeClr val="tx2"/>
              </a:solidFill>
            </a:endParaRPr>
          </a:p>
          <a:p>
            <a:endParaRPr lang="pt-BR" dirty="0"/>
          </a:p>
        </p:txBody>
      </p:sp>
      <p:pic>
        <p:nvPicPr>
          <p:cNvPr id="4" name="Imagem 3" descr="44b8489c-ae86-4fde-ac80-ae991deea88e (1).jpg"/>
          <p:cNvPicPr>
            <a:picLocks noChangeAspect="1"/>
          </p:cNvPicPr>
          <p:nvPr/>
        </p:nvPicPr>
        <p:blipFill>
          <a:blip r:embed="rId2" cstate="print">
            <a:lum/>
          </a:blip>
          <a:srcRect r="9895" b="19232"/>
          <a:stretch>
            <a:fillRect/>
          </a:stretch>
        </p:blipFill>
        <p:spPr>
          <a:xfrm>
            <a:off x="6588224" y="5373431"/>
            <a:ext cx="1656184" cy="14845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301</TotalTime>
  <Words>333</Words>
  <Application>Microsoft Office PowerPoint</Application>
  <PresentationFormat>Apresentação na tela (4:3)</PresentationFormat>
  <Paragraphs>41</Paragraphs>
  <Slides>16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Century Schoolbook</vt:lpstr>
      <vt:lpstr>Wingdings</vt:lpstr>
      <vt:lpstr>Wingdings 2</vt:lpstr>
      <vt:lpstr>Balcão Envidraçado</vt:lpstr>
      <vt:lpstr>Projeto floreser mulher</vt:lpstr>
      <vt:lpstr>Apresentação do PowerPoint</vt:lpstr>
      <vt:lpstr>  OBJETIVO</vt:lpstr>
      <vt:lpstr>   METODOLOGIA</vt:lpstr>
      <vt:lpstr>FOTO OFICINA DE CHINELO  ORQUÍDEA</vt:lpstr>
      <vt:lpstr>Apresentação do PowerPoint</vt:lpstr>
      <vt:lpstr>OFICINA PINTURA EM TELA</vt:lpstr>
      <vt:lpstr>INTERVENÇÃO SENAP</vt:lpstr>
      <vt:lpstr>RODA DE CONVERSA/ PALESTRAS</vt:lpstr>
      <vt:lpstr>PROJETO DE VIDA – SERVIÇO SOCIAL CONSELHO DA COMUNIDADE</vt:lpstr>
      <vt:lpstr>ATIVIDADE DE ESPIRITUALIDADE  IGREJA BOLA DE NEVE</vt:lpstr>
      <vt:lpstr>Apresentação do PowerPoint</vt:lpstr>
      <vt:lpstr>AÇÃO – DIA DA MULHER CONSELHO DA COMUNIDADE</vt:lpstr>
      <vt:lpstr>VÍDEO “RELATOS”</vt:lpstr>
      <vt:lpstr>APOIADORES:  Direção e equipe da carceragem da cadeia pública de guarapuava</vt:lpstr>
      <vt:lpstr>OBRIGADA!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flor&amp;ser mulher</dc:title>
  <dc:creator>ATI4</dc:creator>
  <cp:lastModifiedBy>Usuario</cp:lastModifiedBy>
  <cp:revision>34</cp:revision>
  <dcterms:created xsi:type="dcterms:W3CDTF">2019-11-11T15:50:26Z</dcterms:created>
  <dcterms:modified xsi:type="dcterms:W3CDTF">2019-11-18T14:06:24Z</dcterms:modified>
</cp:coreProperties>
</file>