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6" r:id="rId1"/>
  </p:sldMasterIdLst>
  <p:sldIdLst>
    <p:sldId id="256" r:id="rId2"/>
    <p:sldId id="259" r:id="rId3"/>
    <p:sldId id="258" r:id="rId4"/>
    <p:sldId id="260" r:id="rId5"/>
    <p:sldId id="264" r:id="rId6"/>
    <p:sldId id="273" r:id="rId7"/>
    <p:sldId id="286" r:id="rId8"/>
    <p:sldId id="265" r:id="rId9"/>
    <p:sldId id="266" r:id="rId10"/>
    <p:sldId id="267" r:id="rId11"/>
    <p:sldId id="269" r:id="rId12"/>
    <p:sldId id="268" r:id="rId13"/>
    <p:sldId id="270" r:id="rId14"/>
    <p:sldId id="271" r:id="rId15"/>
    <p:sldId id="272" r:id="rId16"/>
    <p:sldId id="276" r:id="rId17"/>
    <p:sldId id="277" r:id="rId18"/>
    <p:sldId id="278" r:id="rId19"/>
    <p:sldId id="274" r:id="rId20"/>
    <p:sldId id="283" r:id="rId21"/>
    <p:sldId id="287" r:id="rId22"/>
    <p:sldId id="288" r:id="rId23"/>
    <p:sldId id="284" r:id="rId24"/>
    <p:sldId id="285" r:id="rId25"/>
    <p:sldId id="289" r:id="rId26"/>
    <p:sldId id="28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3646DA-678A-4488-ABD0-D53851217328}" v="2073" dt="2019-11-12T01:15:39.3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" y="2194560"/>
            <a:ext cx="11247120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3915938"/>
            <a:ext cx="11506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984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667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11/20/2019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591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745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194560"/>
            <a:ext cx="11247120" cy="173736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3911827"/>
            <a:ext cx="11503152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699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611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646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968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57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190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2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6724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jpe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4BDB57D-9C42-4148-AEAD-00F8B0BC9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2411"/>
            <a:ext cx="12192000" cy="39948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Imagem 19" descr="Tela de celular com texto preto sobre fundo branco&#10;&#10;Descrição gerada com alta confiança">
            <a:extLst>
              <a:ext uri="{FF2B5EF4-FFF2-40B4-BE49-F238E27FC236}">
                <a16:creationId xmlns:a16="http://schemas.microsoft.com/office/drawing/2014/main" id="{0E90EB08-7E02-4F63-A7D6-EE51BABE1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601" y="932016"/>
            <a:ext cx="9370134" cy="250651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92F4851-CE6A-4F3A-A7D8-59FC6CA34B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3657600"/>
            <a:ext cx="12188952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514" y="4189560"/>
            <a:ext cx="11715980" cy="126489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50000"/>
              </a:lnSpc>
            </a:pPr>
            <a:br>
              <a:rPr lang="en-US" sz="4000" dirty="0">
                <a:solidFill>
                  <a:schemeClr val="bg1"/>
                </a:solidFill>
                <a:latin typeface="Arial"/>
                <a:ea typeface="+mj-lt"/>
                <a:cs typeface="+mj-lt"/>
              </a:rPr>
            </a:br>
            <a:r>
              <a:rPr lang="en-US" sz="3200" dirty="0">
                <a:solidFill>
                  <a:schemeClr val="tx1"/>
                </a:solidFill>
                <a:latin typeface="Arial Black"/>
                <a:ea typeface="+mj-lt"/>
                <a:cs typeface="+mj-lt"/>
              </a:rPr>
              <a:t>A </a:t>
            </a:r>
            <a:r>
              <a:rPr lang="en-US" sz="3200" dirty="0" err="1">
                <a:solidFill>
                  <a:schemeClr val="tx1"/>
                </a:solidFill>
                <a:latin typeface="Arial Black"/>
                <a:ea typeface="+mj-lt"/>
                <a:cs typeface="+mj-lt"/>
              </a:rPr>
              <a:t>Justiça</a:t>
            </a:r>
            <a:r>
              <a:rPr lang="en-US" sz="3200" dirty="0">
                <a:solidFill>
                  <a:schemeClr val="tx1"/>
                </a:solidFill>
                <a:latin typeface="Arial Black"/>
                <a:ea typeface="+mj-lt"/>
                <a:cs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Black"/>
                <a:ea typeface="+mj-lt"/>
                <a:cs typeface="+mj-lt"/>
              </a:rPr>
              <a:t>Restaurativa</a:t>
            </a:r>
            <a:r>
              <a:rPr lang="en-US" sz="3200" dirty="0">
                <a:solidFill>
                  <a:schemeClr val="tx1"/>
                </a:solidFill>
                <a:latin typeface="Arial Black"/>
                <a:ea typeface="+mj-lt"/>
                <a:cs typeface="+mj-lt"/>
              </a:rPr>
              <a:t> e a </a:t>
            </a:r>
            <a:r>
              <a:rPr lang="en-US" sz="3200" dirty="0" err="1">
                <a:solidFill>
                  <a:schemeClr val="tx1"/>
                </a:solidFill>
                <a:latin typeface="Arial Black"/>
                <a:ea typeface="+mj-lt"/>
                <a:cs typeface="+mj-lt"/>
              </a:rPr>
              <a:t>prática</a:t>
            </a:r>
            <a:r>
              <a:rPr lang="en-US" sz="3200" dirty="0">
                <a:solidFill>
                  <a:schemeClr val="tx1"/>
                </a:solidFill>
                <a:latin typeface="Arial Black"/>
                <a:ea typeface="+mj-lt"/>
                <a:cs typeface="+mj-lt"/>
              </a:rPr>
              <a:t> do </a:t>
            </a:r>
            <a:r>
              <a:rPr lang="en-US" sz="3200" dirty="0" err="1">
                <a:solidFill>
                  <a:schemeClr val="tx1"/>
                </a:solidFill>
                <a:latin typeface="Arial Black"/>
                <a:ea typeface="+mj-lt"/>
                <a:cs typeface="+mj-lt"/>
              </a:rPr>
              <a:t>Conselho</a:t>
            </a:r>
            <a:r>
              <a:rPr lang="en-US" sz="3200" dirty="0">
                <a:solidFill>
                  <a:schemeClr val="tx1"/>
                </a:solidFill>
                <a:latin typeface="Arial Black"/>
                <a:ea typeface="+mj-lt"/>
                <a:cs typeface="+mj-lt"/>
              </a:rPr>
              <a:t> da </a:t>
            </a:r>
            <a:r>
              <a:rPr lang="en-US" sz="3200" dirty="0" err="1">
                <a:solidFill>
                  <a:schemeClr val="tx1"/>
                </a:solidFill>
                <a:latin typeface="Arial Black"/>
                <a:ea typeface="+mj-lt"/>
                <a:cs typeface="+mj-lt"/>
              </a:rPr>
              <a:t>Comunidade</a:t>
            </a:r>
            <a:r>
              <a:rPr lang="en-US" sz="3200" dirty="0">
                <a:solidFill>
                  <a:schemeClr val="tx1"/>
                </a:solidFill>
                <a:latin typeface="Arial Black"/>
                <a:ea typeface="+mj-lt"/>
                <a:cs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Black"/>
                <a:ea typeface="+mj-lt"/>
                <a:cs typeface="+mj-lt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Arial Black"/>
                <a:ea typeface="+mj-lt"/>
                <a:cs typeface="+mj-lt"/>
              </a:rPr>
              <a:t> rede</a:t>
            </a:r>
            <a:endParaRPr lang="pt-BR" sz="3200" dirty="0">
              <a:solidFill>
                <a:schemeClr val="tx1"/>
              </a:solidFill>
              <a:latin typeface="Arial Black"/>
            </a:endParaRP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E0C411A-B5AD-4324-A9E9-0ABF7CD8E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5473573"/>
            <a:ext cx="12188952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25" y="5473573"/>
            <a:ext cx="12185673" cy="458590"/>
          </a:xfrm>
          <a:solidFill>
            <a:schemeClr val="accent6"/>
          </a:solidFill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316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0BBBA2-C659-4BF3-8CAC-F730DF0A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79" y="126026"/>
            <a:ext cx="12199476" cy="1753174"/>
          </a:xfrm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lang="pt-BR" b="1">
                <a:latin typeface="Arial"/>
                <a:cs typeface="Arial"/>
              </a:rPr>
              <a:t>metodologia</a:t>
            </a:r>
            <a:endParaRPr lang="pt-BR" b="1" dirty="0">
              <a:latin typeface="Arial"/>
              <a:cs typeface="Arial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BC3FFF-B3C1-49F3-A0F2-4A1B4C82D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748" y="2010977"/>
            <a:ext cx="11034909" cy="42062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pt-BR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 Núcleo deverá promover ações para o desenvolvimento de Círculos Restaurativos em mutirões. A exemplo na Semana pela Paz em Casa, Semana da Criança e do Adolescente no Judiciário, além de auxiliar na organização de múltiplos  círculos nos colégios, serviços públicos e na comunidade.</a:t>
            </a: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pt-BR" sz="20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pt-BR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 coordenação do Núcleo, deverá organizar um evento anual, a fim de apresentar os resultados alcançados com as práticas restaurativas, e capacitações trimestrais de seus membros, e de pessoas que tenham interesse pelo tema da Justiça Restaurativa.</a:t>
            </a: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pt-BR" sz="20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pt-BR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Novos membros, serão aceitos ao núcleo desde que recebam a capacitação como Facilitadores.</a:t>
            </a:r>
          </a:p>
          <a:p>
            <a:pPr marL="0" indent="0" algn="just">
              <a:buNone/>
            </a:pPr>
            <a:endParaRPr lang="pt-BR" sz="2800" dirty="0">
              <a:latin typeface="Arial"/>
              <a:cs typeface="Arial"/>
            </a:endParaRPr>
          </a:p>
        </p:txBody>
      </p:sp>
      <p:sp>
        <p:nvSpPr>
          <p:cNvPr id="5" name="CaixaDeTexto 1">
            <a:extLst>
              <a:ext uri="{FF2B5EF4-FFF2-40B4-BE49-F238E27FC236}">
                <a16:creationId xmlns:a16="http://schemas.microsoft.com/office/drawing/2014/main" id="{9AE58113-8BB4-4C37-A22E-C47D4A4339AB}"/>
              </a:ext>
            </a:extLst>
          </p:cNvPr>
          <p:cNvSpPr txBox="1"/>
          <p:nvPr/>
        </p:nvSpPr>
        <p:spPr>
          <a:xfrm>
            <a:off x="-5750" y="-5751"/>
            <a:ext cx="12203500" cy="369332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dirty="0">
                <a:solidFill>
                  <a:schemeClr val="accent6"/>
                </a:solidFill>
              </a:rPr>
              <a:t>Clique para adicionar texto</a:t>
            </a:r>
          </a:p>
        </p:txBody>
      </p:sp>
      <p:pic>
        <p:nvPicPr>
          <p:cNvPr id="4" name="Imagem 5" descr="Uma imagem contendo desenho&#10;&#10;Descrição gerada com muito alta confiança">
            <a:extLst>
              <a:ext uri="{FF2B5EF4-FFF2-40B4-BE49-F238E27FC236}">
                <a16:creationId xmlns:a16="http://schemas.microsoft.com/office/drawing/2014/main" id="{7A058806-5ED6-4FDB-B3E8-4088291A6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658" y="5937489"/>
            <a:ext cx="983771" cy="71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0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0BBBA2-C659-4BF3-8CAC-F730DF0A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79" y="126026"/>
            <a:ext cx="12199476" cy="1753174"/>
          </a:xfrm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lang="pt-BR" b="1">
                <a:latin typeface="Arial"/>
                <a:cs typeface="Arial"/>
              </a:rPr>
              <a:t>Facilitadores</a:t>
            </a:r>
            <a:endParaRPr lang="pt-BR" b="1" dirty="0">
              <a:latin typeface="Arial"/>
              <a:cs typeface="Arial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BC3FFF-B3C1-49F3-A0F2-4A1B4C82D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316" y="2011680"/>
            <a:ext cx="11034909" cy="42062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pt-BR" sz="3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Atualmente o Núcleo é constituído por 22 membros:</a:t>
            </a:r>
          </a:p>
          <a:p>
            <a:pPr marL="0" indent="0" algn="just">
              <a:buNone/>
            </a:pPr>
            <a:endParaRPr lang="pt-BR" sz="32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4 – Conselho da Comunidade</a:t>
            </a:r>
          </a:p>
          <a:p>
            <a:pPr marL="0" indent="0" algn="just">
              <a:buNone/>
            </a:pPr>
            <a:endParaRPr lang="pt-BR" sz="24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9 – Rede de Ensino Estadual (professores e pedagogas)</a:t>
            </a:r>
          </a:p>
          <a:p>
            <a:pPr marL="0" indent="0" algn="just">
              <a:buNone/>
            </a:pPr>
            <a:endParaRPr lang="pt-BR" sz="24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9 – Secretaria de Assistência Social (psicólogos, assistentes sociais e conselheiros tutelares)</a:t>
            </a:r>
          </a:p>
          <a:p>
            <a:pPr marL="0" indent="0" algn="just">
              <a:buNone/>
            </a:pPr>
            <a:endParaRPr lang="pt-BR" sz="2800" dirty="0">
              <a:ea typeface="+mn-lt"/>
              <a:cs typeface="+mn-lt"/>
            </a:endParaRPr>
          </a:p>
          <a:p>
            <a:pPr marL="0" indent="0" algn="just">
              <a:buNone/>
            </a:pPr>
            <a:endParaRPr lang="pt-BR" sz="2800" dirty="0">
              <a:latin typeface="Arial"/>
              <a:cs typeface="Arial"/>
            </a:endParaRPr>
          </a:p>
        </p:txBody>
      </p:sp>
      <p:sp>
        <p:nvSpPr>
          <p:cNvPr id="5" name="CaixaDeTexto 1">
            <a:extLst>
              <a:ext uri="{FF2B5EF4-FFF2-40B4-BE49-F238E27FC236}">
                <a16:creationId xmlns:a16="http://schemas.microsoft.com/office/drawing/2014/main" id="{9AE58113-8BB4-4C37-A22E-C47D4A4339AB}"/>
              </a:ext>
            </a:extLst>
          </p:cNvPr>
          <p:cNvSpPr txBox="1"/>
          <p:nvPr/>
        </p:nvSpPr>
        <p:spPr>
          <a:xfrm>
            <a:off x="-5750" y="-5751"/>
            <a:ext cx="12203500" cy="369332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dirty="0">
                <a:solidFill>
                  <a:schemeClr val="accent6"/>
                </a:solidFill>
              </a:rPr>
              <a:t>Clique para adicionar texto</a:t>
            </a:r>
          </a:p>
        </p:txBody>
      </p:sp>
      <p:pic>
        <p:nvPicPr>
          <p:cNvPr id="4" name="Imagem 5" descr="Uma imagem contendo desenho&#10;&#10;Descrição gerada com muito alta confiança">
            <a:extLst>
              <a:ext uri="{FF2B5EF4-FFF2-40B4-BE49-F238E27FC236}">
                <a16:creationId xmlns:a16="http://schemas.microsoft.com/office/drawing/2014/main" id="{1264BEEC-0EC7-4B58-AAE2-D5F9CB281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658" y="5937489"/>
            <a:ext cx="983771" cy="71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0BBBA2-C659-4BF3-8CAC-F730DF0A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79" y="126026"/>
            <a:ext cx="12199476" cy="1753174"/>
          </a:xfrm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lang="pt-BR" b="1">
                <a:latin typeface="Arial"/>
                <a:cs typeface="Arial"/>
              </a:rPr>
              <a:t>Facilitadores</a:t>
            </a:r>
            <a:endParaRPr lang="pt-BR" b="1" dirty="0">
              <a:latin typeface="Arial"/>
              <a:cs typeface="Arial"/>
            </a:endParaRP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574" r="6428" b="21243"/>
          <a:stretch/>
        </p:blipFill>
        <p:spPr>
          <a:xfrm>
            <a:off x="1005840" y="1945088"/>
            <a:ext cx="9781432" cy="4247894"/>
          </a:xfrm>
          <a:prstGeom prst="rect">
            <a:avLst/>
          </a:prstGeom>
        </p:spPr>
      </p:pic>
      <p:sp>
        <p:nvSpPr>
          <p:cNvPr id="5" name="CaixaDeTexto 1">
            <a:extLst>
              <a:ext uri="{FF2B5EF4-FFF2-40B4-BE49-F238E27FC236}">
                <a16:creationId xmlns:a16="http://schemas.microsoft.com/office/drawing/2014/main" id="{9AE58113-8BB4-4C37-A22E-C47D4A4339AB}"/>
              </a:ext>
            </a:extLst>
          </p:cNvPr>
          <p:cNvSpPr txBox="1"/>
          <p:nvPr/>
        </p:nvSpPr>
        <p:spPr>
          <a:xfrm>
            <a:off x="-5750" y="-5751"/>
            <a:ext cx="12203500" cy="369332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dirty="0">
                <a:solidFill>
                  <a:schemeClr val="accent6"/>
                </a:solidFill>
              </a:rPr>
              <a:t>Clique para adicionar texto</a:t>
            </a:r>
          </a:p>
        </p:txBody>
      </p:sp>
      <p:pic>
        <p:nvPicPr>
          <p:cNvPr id="4" name="Imagem 5" descr="Uma imagem contendo desenho&#10;&#10;Descrição gerada com muito alta confiança">
            <a:extLst>
              <a:ext uri="{FF2B5EF4-FFF2-40B4-BE49-F238E27FC236}">
                <a16:creationId xmlns:a16="http://schemas.microsoft.com/office/drawing/2014/main" id="{3931F6AF-9AEA-4253-A0A2-C2078AE97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3658" y="5937489"/>
            <a:ext cx="983771" cy="710961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947651" y="6309896"/>
            <a:ext cx="7431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Figura 02 – Facilitadores, membros do Conselho da Comunidade e convidados, </a:t>
            </a:r>
          </a:p>
        </p:txBody>
      </p:sp>
    </p:spTree>
    <p:extLst>
      <p:ext uri="{BB962C8B-B14F-4D97-AF65-F5344CB8AC3E}">
        <p14:creationId xmlns:p14="http://schemas.microsoft.com/office/powerpoint/2010/main" val="314010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0BBBA2-C659-4BF3-8CAC-F730DF0A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79" y="126026"/>
            <a:ext cx="12199476" cy="1753174"/>
          </a:xfrm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lang="pt-BR" sz="2800" b="1">
                <a:latin typeface="Arial"/>
                <a:cs typeface="Arial"/>
              </a:rPr>
              <a:t>Parcerias do projeto</a:t>
            </a:r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BC3FFF-B3C1-49F3-A0F2-4A1B4C82D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436" y="2518756"/>
            <a:ext cx="11034909" cy="35661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Poder Judiciário do Estado do Paraná e Ministério Público - Comarca de Imbituva;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endParaRPr lang="pt-BR" sz="20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Rede de ensino estadual dos municípios da Comarca;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endParaRPr lang="pt-BR" sz="20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Secretaria de Assistência Social nos serviços -CREAS, CRAS e Conselho Tutelar de Imbituva, </a:t>
            </a:r>
            <a:r>
              <a:rPr lang="pt-BR" sz="2000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Guamiranga</a:t>
            </a:r>
            <a:r>
              <a:rPr lang="pt-BR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e Ivaí.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2800" dirty="0">
              <a:latin typeface="Arial"/>
              <a:cs typeface="Arial"/>
            </a:endParaRPr>
          </a:p>
        </p:txBody>
      </p:sp>
      <p:sp>
        <p:nvSpPr>
          <p:cNvPr id="5" name="CaixaDeTexto 1">
            <a:extLst>
              <a:ext uri="{FF2B5EF4-FFF2-40B4-BE49-F238E27FC236}">
                <a16:creationId xmlns:a16="http://schemas.microsoft.com/office/drawing/2014/main" id="{9AE58113-8BB4-4C37-A22E-C47D4A4339AB}"/>
              </a:ext>
            </a:extLst>
          </p:cNvPr>
          <p:cNvSpPr txBox="1"/>
          <p:nvPr/>
        </p:nvSpPr>
        <p:spPr>
          <a:xfrm>
            <a:off x="-5750" y="-5751"/>
            <a:ext cx="12203500" cy="369332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dirty="0">
                <a:solidFill>
                  <a:schemeClr val="accent6"/>
                </a:solidFill>
              </a:rPr>
              <a:t>Clique para adicionar texto</a:t>
            </a:r>
          </a:p>
        </p:txBody>
      </p:sp>
      <p:pic>
        <p:nvPicPr>
          <p:cNvPr id="4" name="Imagem 5" descr="Uma imagem contendo desenho&#10;&#10;Descrição gerada com muito alta confiança">
            <a:extLst>
              <a:ext uri="{FF2B5EF4-FFF2-40B4-BE49-F238E27FC236}">
                <a16:creationId xmlns:a16="http://schemas.microsoft.com/office/drawing/2014/main" id="{3377B56F-F1A6-47A2-85FB-BFAF69FF8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658" y="5937489"/>
            <a:ext cx="983771" cy="71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8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0BBBA2-C659-4BF3-8CAC-F730DF0A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79" y="126026"/>
            <a:ext cx="12199476" cy="1753174"/>
          </a:xfrm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lang="pt-BR" b="1">
                <a:latin typeface="Arial"/>
                <a:cs typeface="Arial"/>
              </a:rPr>
              <a:t>RECURSOS FINANCEIROS</a:t>
            </a:r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BC3FFF-B3C1-49F3-A0F2-4A1B4C82D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996" y="2776451"/>
            <a:ext cx="11034909" cy="27930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pt-BR" sz="28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Custeados pelo Conselho da Comunidade e doações.</a:t>
            </a:r>
          </a:p>
          <a:p>
            <a:pPr marL="0" indent="0" algn="just">
              <a:buNone/>
            </a:pPr>
            <a:endParaRPr lang="pt-BR" sz="2800" dirty="0">
              <a:latin typeface="Corbel" panose="020B0503020204020204"/>
              <a:cs typeface="Arial"/>
            </a:endParaRPr>
          </a:p>
          <a:p>
            <a:pPr marL="0" indent="0" algn="just">
              <a:buNone/>
            </a:pPr>
            <a:endParaRPr lang="pt-BR" sz="2800" dirty="0">
              <a:latin typeface="Arial"/>
              <a:cs typeface="Arial"/>
            </a:endParaRPr>
          </a:p>
        </p:txBody>
      </p:sp>
      <p:sp>
        <p:nvSpPr>
          <p:cNvPr id="5" name="CaixaDeTexto 1">
            <a:extLst>
              <a:ext uri="{FF2B5EF4-FFF2-40B4-BE49-F238E27FC236}">
                <a16:creationId xmlns:a16="http://schemas.microsoft.com/office/drawing/2014/main" id="{9AE58113-8BB4-4C37-A22E-C47D4A4339AB}"/>
              </a:ext>
            </a:extLst>
          </p:cNvPr>
          <p:cNvSpPr txBox="1"/>
          <p:nvPr/>
        </p:nvSpPr>
        <p:spPr>
          <a:xfrm>
            <a:off x="-5750" y="-5751"/>
            <a:ext cx="12203500" cy="369332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dirty="0">
                <a:solidFill>
                  <a:schemeClr val="accent6"/>
                </a:solidFill>
              </a:rPr>
              <a:t>Clique para adicionar texto</a:t>
            </a:r>
          </a:p>
        </p:txBody>
      </p:sp>
      <p:pic>
        <p:nvPicPr>
          <p:cNvPr id="4" name="Imagem 5" descr="Uma imagem contendo desenho&#10;&#10;Descrição gerada com muito alta confiança">
            <a:extLst>
              <a:ext uri="{FF2B5EF4-FFF2-40B4-BE49-F238E27FC236}">
                <a16:creationId xmlns:a16="http://schemas.microsoft.com/office/drawing/2014/main" id="{664C7570-2ED3-4CA4-A259-A98303542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658" y="5937489"/>
            <a:ext cx="983771" cy="71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2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0BBBA2-C659-4BF3-8CAC-F730DF0A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79" y="126026"/>
            <a:ext cx="12199476" cy="1753174"/>
          </a:xfrm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lang="pt-BR" b="1">
                <a:latin typeface="Arial"/>
                <a:cs typeface="Arial"/>
              </a:rPr>
              <a:t>resultados</a:t>
            </a:r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BC3FFF-B3C1-49F3-A0F2-4A1B4C82D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316" y="2011680"/>
            <a:ext cx="11034909" cy="42062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pt-BR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Foram realizados entre círculos e práticas restaurativas 31 ações:</a:t>
            </a:r>
          </a:p>
          <a:p>
            <a:pPr marL="0" indent="0" algn="just">
              <a:buNone/>
            </a:pPr>
            <a:endParaRPr lang="pt-BR" sz="24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12 – Círculos de construção de Paz, atuando na prevenção e solução de conflitos: 07 em escolas, 02 no Serviço Público Municipal, 03 no Conselho da Comunidade.</a:t>
            </a:r>
          </a:p>
          <a:p>
            <a:pPr marL="0" indent="0" algn="just">
              <a:buNone/>
            </a:pPr>
            <a:endParaRPr lang="pt-BR" sz="24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19 – Práticas restaurativas: 09 em Escolas, 02 Serviço Público Municipal, 8 Conselho da Comunidade.</a:t>
            </a:r>
          </a:p>
          <a:p>
            <a:pPr marL="0" indent="0" algn="just">
              <a:buNone/>
            </a:pPr>
            <a:endParaRPr lang="pt-BR" sz="2800" dirty="0">
              <a:latin typeface="Arial"/>
              <a:cs typeface="Arial"/>
            </a:endParaRPr>
          </a:p>
        </p:txBody>
      </p:sp>
      <p:sp>
        <p:nvSpPr>
          <p:cNvPr id="5" name="CaixaDeTexto 1">
            <a:extLst>
              <a:ext uri="{FF2B5EF4-FFF2-40B4-BE49-F238E27FC236}">
                <a16:creationId xmlns:a16="http://schemas.microsoft.com/office/drawing/2014/main" id="{9AE58113-8BB4-4C37-A22E-C47D4A4339AB}"/>
              </a:ext>
            </a:extLst>
          </p:cNvPr>
          <p:cNvSpPr txBox="1"/>
          <p:nvPr/>
        </p:nvSpPr>
        <p:spPr>
          <a:xfrm>
            <a:off x="-5750" y="-5751"/>
            <a:ext cx="12203500" cy="369332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dirty="0">
                <a:solidFill>
                  <a:schemeClr val="accent6"/>
                </a:solidFill>
              </a:rPr>
              <a:t>Clique para adicionar texto</a:t>
            </a:r>
          </a:p>
        </p:txBody>
      </p:sp>
      <p:pic>
        <p:nvPicPr>
          <p:cNvPr id="4" name="Imagem 5" descr="Uma imagem contendo desenho&#10;&#10;Descrição gerada com muito alta confiança">
            <a:extLst>
              <a:ext uri="{FF2B5EF4-FFF2-40B4-BE49-F238E27FC236}">
                <a16:creationId xmlns:a16="http://schemas.microsoft.com/office/drawing/2014/main" id="{78F6CDB1-85D6-4B27-B432-62E2BA935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658" y="5937489"/>
            <a:ext cx="983771" cy="71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3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0BBBA2-C659-4BF3-8CAC-F730DF0A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79" y="126026"/>
            <a:ext cx="12199476" cy="1753174"/>
          </a:xfrm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lang="pt-BR" b="1">
                <a:latin typeface="Arial"/>
                <a:cs typeface="Arial"/>
              </a:rPr>
              <a:t>resultados</a:t>
            </a:r>
            <a:endParaRPr lang="pt-BR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088"/>
          <a:stretch/>
        </p:blipFill>
        <p:spPr>
          <a:xfrm>
            <a:off x="572736" y="2485505"/>
            <a:ext cx="5214644" cy="3451983"/>
          </a:xfrm>
          <a:prstGeom prst="rect">
            <a:avLst/>
          </a:prstGeom>
        </p:spPr>
      </p:pic>
      <p:sp>
        <p:nvSpPr>
          <p:cNvPr id="5" name="CaixaDeTexto 1">
            <a:extLst>
              <a:ext uri="{FF2B5EF4-FFF2-40B4-BE49-F238E27FC236}">
                <a16:creationId xmlns:a16="http://schemas.microsoft.com/office/drawing/2014/main" id="{9AE58113-8BB4-4C37-A22E-C47D4A4339AB}"/>
              </a:ext>
            </a:extLst>
          </p:cNvPr>
          <p:cNvSpPr txBox="1"/>
          <p:nvPr/>
        </p:nvSpPr>
        <p:spPr>
          <a:xfrm>
            <a:off x="-5750" y="-5751"/>
            <a:ext cx="12203500" cy="369332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dirty="0">
                <a:solidFill>
                  <a:schemeClr val="accent6"/>
                </a:solidFill>
              </a:rPr>
              <a:t>Clique para adicionar texto</a:t>
            </a:r>
          </a:p>
        </p:txBody>
      </p:sp>
      <p:pic>
        <p:nvPicPr>
          <p:cNvPr id="4" name="Imagem 5" descr="Uma imagem contendo desenho&#10;&#10;Descrição gerada com muito alta confiança">
            <a:extLst>
              <a:ext uri="{FF2B5EF4-FFF2-40B4-BE49-F238E27FC236}">
                <a16:creationId xmlns:a16="http://schemas.microsoft.com/office/drawing/2014/main" id="{78F6CDB1-85D6-4B27-B432-62E2BA935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3658" y="5937489"/>
            <a:ext cx="983771" cy="71096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/>
          <a:srcRect t="32968" b="5086"/>
          <a:stretch/>
        </p:blipFill>
        <p:spPr>
          <a:xfrm>
            <a:off x="5836065" y="2485506"/>
            <a:ext cx="5727362" cy="3451982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572736" y="5937489"/>
            <a:ext cx="5620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Figuras 3 e 4: círculos realizados no ambiente escolar</a:t>
            </a:r>
          </a:p>
        </p:txBody>
      </p:sp>
    </p:spTree>
    <p:extLst>
      <p:ext uri="{BB962C8B-B14F-4D97-AF65-F5344CB8AC3E}">
        <p14:creationId xmlns:p14="http://schemas.microsoft.com/office/powerpoint/2010/main" val="18885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0BBBA2-C659-4BF3-8CAC-F730DF0A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79" y="126026"/>
            <a:ext cx="12199476" cy="1753174"/>
          </a:xfrm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lang="pt-BR" b="1">
                <a:latin typeface="Arial"/>
                <a:cs typeface="Arial"/>
              </a:rPr>
              <a:t>resultados</a:t>
            </a:r>
            <a:endParaRPr lang="pt-BR"/>
          </a:p>
        </p:txBody>
      </p:sp>
      <p:sp>
        <p:nvSpPr>
          <p:cNvPr id="5" name="CaixaDeTexto 1">
            <a:extLst>
              <a:ext uri="{FF2B5EF4-FFF2-40B4-BE49-F238E27FC236}">
                <a16:creationId xmlns:a16="http://schemas.microsoft.com/office/drawing/2014/main" id="{9AE58113-8BB4-4C37-A22E-C47D4A4339AB}"/>
              </a:ext>
            </a:extLst>
          </p:cNvPr>
          <p:cNvSpPr txBox="1"/>
          <p:nvPr/>
        </p:nvSpPr>
        <p:spPr>
          <a:xfrm>
            <a:off x="-5750" y="-5751"/>
            <a:ext cx="12203500" cy="369332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dirty="0">
                <a:solidFill>
                  <a:schemeClr val="accent6"/>
                </a:solidFill>
              </a:rPr>
              <a:t>Clique para adicionar texto</a:t>
            </a:r>
          </a:p>
        </p:txBody>
      </p:sp>
      <p:pic>
        <p:nvPicPr>
          <p:cNvPr id="4" name="Imagem 5" descr="Uma imagem contendo desenho&#10;&#10;Descrição gerada com muito alta confiança">
            <a:extLst>
              <a:ext uri="{FF2B5EF4-FFF2-40B4-BE49-F238E27FC236}">
                <a16:creationId xmlns:a16="http://schemas.microsoft.com/office/drawing/2014/main" id="{78F6CDB1-85D6-4B27-B432-62E2BA935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658" y="5937489"/>
            <a:ext cx="983771" cy="71096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b="10266"/>
          <a:stretch/>
        </p:blipFill>
        <p:spPr>
          <a:xfrm>
            <a:off x="1080656" y="2402378"/>
            <a:ext cx="4804756" cy="323365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/>
          <a:srcRect l="4401" t="21417" r="5387" b="29861"/>
          <a:stretch/>
        </p:blipFill>
        <p:spPr>
          <a:xfrm>
            <a:off x="6442364" y="2402378"/>
            <a:ext cx="4490458" cy="3233652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188720" y="5937489"/>
            <a:ext cx="7805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Figuras 4 e 5 – círculos realizados no ambiente escolar </a:t>
            </a:r>
          </a:p>
        </p:txBody>
      </p:sp>
    </p:spTree>
    <p:extLst>
      <p:ext uri="{BB962C8B-B14F-4D97-AF65-F5344CB8AC3E}">
        <p14:creationId xmlns:p14="http://schemas.microsoft.com/office/powerpoint/2010/main" val="243291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0BBBA2-C659-4BF3-8CAC-F730DF0A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79" y="126026"/>
            <a:ext cx="12199476" cy="1753174"/>
          </a:xfrm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lang="pt-BR" b="1">
                <a:latin typeface="Arial"/>
                <a:cs typeface="Arial"/>
              </a:rPr>
              <a:t>resultados</a:t>
            </a:r>
            <a:endParaRPr lang="pt-BR"/>
          </a:p>
        </p:txBody>
      </p:sp>
      <p:sp>
        <p:nvSpPr>
          <p:cNvPr id="5" name="CaixaDeTexto 1">
            <a:extLst>
              <a:ext uri="{FF2B5EF4-FFF2-40B4-BE49-F238E27FC236}">
                <a16:creationId xmlns:a16="http://schemas.microsoft.com/office/drawing/2014/main" id="{9AE58113-8BB4-4C37-A22E-C47D4A4339AB}"/>
              </a:ext>
            </a:extLst>
          </p:cNvPr>
          <p:cNvSpPr txBox="1"/>
          <p:nvPr/>
        </p:nvSpPr>
        <p:spPr>
          <a:xfrm>
            <a:off x="-5750" y="-5751"/>
            <a:ext cx="12203500" cy="369332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dirty="0">
                <a:solidFill>
                  <a:schemeClr val="accent6"/>
                </a:solidFill>
              </a:rPr>
              <a:t>Clique para adicionar texto</a:t>
            </a:r>
          </a:p>
        </p:txBody>
      </p:sp>
      <p:pic>
        <p:nvPicPr>
          <p:cNvPr id="4" name="Imagem 5" descr="Uma imagem contendo desenho&#10;&#10;Descrição gerada com muito alta confiança">
            <a:extLst>
              <a:ext uri="{FF2B5EF4-FFF2-40B4-BE49-F238E27FC236}">
                <a16:creationId xmlns:a16="http://schemas.microsoft.com/office/drawing/2014/main" id="{78F6CDB1-85D6-4B27-B432-62E2BA935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658" y="5937489"/>
            <a:ext cx="983771" cy="71096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t="30138"/>
          <a:stretch/>
        </p:blipFill>
        <p:spPr>
          <a:xfrm>
            <a:off x="2377438" y="2082835"/>
            <a:ext cx="7356765" cy="3854654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377438" y="6141124"/>
            <a:ext cx="6101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Figura 6 – círculo realizado no ambiente escolar</a:t>
            </a:r>
          </a:p>
        </p:txBody>
      </p:sp>
    </p:spTree>
    <p:extLst>
      <p:ext uri="{BB962C8B-B14F-4D97-AF65-F5344CB8AC3E}">
        <p14:creationId xmlns:p14="http://schemas.microsoft.com/office/powerpoint/2010/main" val="88399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0BBBA2-C659-4BF3-8CAC-F730DF0A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79" y="126026"/>
            <a:ext cx="12199476" cy="1753174"/>
          </a:xfrm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lang="pt-BR" b="1">
                <a:latin typeface="Arial"/>
                <a:cs typeface="Arial"/>
              </a:rPr>
              <a:t>resultados</a:t>
            </a:r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BC3FFF-B3C1-49F3-A0F2-4A1B4C82D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495" y="1879200"/>
            <a:ext cx="11034909" cy="4338017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 algn="just">
              <a:buNone/>
            </a:pPr>
            <a:r>
              <a:rPr lang="pt-BR" sz="2800" dirty="0">
                <a:ea typeface="+mn-lt"/>
                <a:cs typeface="+mn-lt"/>
              </a:rPr>
              <a:t>Pelos relatos dos participantes, verifica-se:</a:t>
            </a:r>
          </a:p>
          <a:p>
            <a:pPr marL="0" indent="0" algn="just">
              <a:buNone/>
            </a:pPr>
            <a:endParaRPr lang="pt-BR" sz="2800" dirty="0">
              <a:ea typeface="+mn-lt"/>
              <a:cs typeface="+mn-lt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Diminuição de conflitos;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Sentimento de acolhimento, bem estar, confiança e melhora da auto estima.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Desenvolvimento de empatia;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Melhoria nos relacionamentos entre alunos e agentes escolares;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Desenvolvimento da responsabilização e reflexão;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Minimização e enfrentamento da violência através dos círculos escolares;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Mudanças comportamentais;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Restauração de relacionamento entre casais;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Zero reincidência de Medidas Protetivas para os atendidos;</a:t>
            </a:r>
          </a:p>
          <a:p>
            <a:pPr marL="0" indent="0" algn="just">
              <a:buNone/>
            </a:pPr>
            <a:endParaRPr lang="pt-BR" sz="2800" dirty="0">
              <a:ea typeface="+mn-lt"/>
              <a:cs typeface="+mn-lt"/>
            </a:endParaRPr>
          </a:p>
          <a:p>
            <a:pPr marL="0" indent="0" algn="just">
              <a:buNone/>
            </a:pPr>
            <a:endParaRPr lang="pt-BR" sz="2800" dirty="0">
              <a:ea typeface="+mn-lt"/>
              <a:cs typeface="+mn-lt"/>
            </a:endParaRPr>
          </a:p>
          <a:p>
            <a:pPr marL="0" indent="0" algn="just">
              <a:buNone/>
            </a:pPr>
            <a:endParaRPr lang="pt-BR" sz="2800" dirty="0">
              <a:latin typeface="Arial"/>
              <a:cs typeface="Arial"/>
            </a:endParaRPr>
          </a:p>
        </p:txBody>
      </p:sp>
      <p:sp>
        <p:nvSpPr>
          <p:cNvPr id="5" name="CaixaDeTexto 1">
            <a:extLst>
              <a:ext uri="{FF2B5EF4-FFF2-40B4-BE49-F238E27FC236}">
                <a16:creationId xmlns:a16="http://schemas.microsoft.com/office/drawing/2014/main" id="{9AE58113-8BB4-4C37-A22E-C47D4A4339AB}"/>
              </a:ext>
            </a:extLst>
          </p:cNvPr>
          <p:cNvSpPr txBox="1"/>
          <p:nvPr/>
        </p:nvSpPr>
        <p:spPr>
          <a:xfrm>
            <a:off x="-5750" y="-5751"/>
            <a:ext cx="12203500" cy="369332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dirty="0">
                <a:solidFill>
                  <a:schemeClr val="accent6"/>
                </a:solidFill>
              </a:rPr>
              <a:t>Clique para adicionar texto</a:t>
            </a:r>
          </a:p>
        </p:txBody>
      </p:sp>
      <p:pic>
        <p:nvPicPr>
          <p:cNvPr id="4" name="Imagem 5" descr="Uma imagem contendo desenho&#10;&#10;Descrição gerada com muito alta confiança">
            <a:extLst>
              <a:ext uri="{FF2B5EF4-FFF2-40B4-BE49-F238E27FC236}">
                <a16:creationId xmlns:a16="http://schemas.microsoft.com/office/drawing/2014/main" id="{78F6CDB1-85D6-4B27-B432-62E2BA935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658" y="5937489"/>
            <a:ext cx="983771" cy="71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9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35451E-E24C-434F-9D5D-218ADB3F5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79" y="169157"/>
            <a:ext cx="12199476" cy="1724420"/>
          </a:xfrm>
          <a:solidFill>
            <a:schemeClr val="accent4"/>
          </a:solidFill>
        </p:spPr>
        <p:txBody>
          <a:bodyPr/>
          <a:lstStyle/>
          <a:p>
            <a:r>
              <a:rPr lang="pt-BR" b="1" dirty="0">
                <a:latin typeface="Arial"/>
                <a:cs typeface="Arial"/>
              </a:rPr>
              <a:t>Dados</a:t>
            </a:r>
          </a:p>
        </p:txBody>
      </p:sp>
      <p:pic>
        <p:nvPicPr>
          <p:cNvPr id="5" name="Imagem 5" descr="Uma imagem contendo desenho&#10;&#10;Descrição gerada com muito alta confiança">
            <a:extLst>
              <a:ext uri="{FF2B5EF4-FFF2-40B4-BE49-F238E27FC236}">
                <a16:creationId xmlns:a16="http://schemas.microsoft.com/office/drawing/2014/main" id="{EB568A83-F441-428B-B7F7-88A72ACCD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73658" y="5937489"/>
            <a:ext cx="983771" cy="710961"/>
          </a:xfr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79A7138-F8A0-4529-9B00-F2C090B612D2}"/>
              </a:ext>
            </a:extLst>
          </p:cNvPr>
          <p:cNvSpPr txBox="1"/>
          <p:nvPr/>
        </p:nvSpPr>
        <p:spPr>
          <a:xfrm>
            <a:off x="-5750" y="-5751"/>
            <a:ext cx="12203500" cy="369332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dirty="0">
                <a:solidFill>
                  <a:schemeClr val="accent6"/>
                </a:solidFill>
              </a:rPr>
              <a:t>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11F25D7-5056-4849-A443-E7D33ED55FA6}"/>
              </a:ext>
            </a:extLst>
          </p:cNvPr>
          <p:cNvSpPr txBox="1"/>
          <p:nvPr/>
        </p:nvSpPr>
        <p:spPr>
          <a:xfrm>
            <a:off x="791152" y="1585787"/>
            <a:ext cx="10607614" cy="43950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endParaRPr lang="pt-BR" sz="3600" b="1" cap="all" dirty="0">
              <a:latin typeface="Arial"/>
              <a:cs typeface="Arial"/>
            </a:endParaRPr>
          </a:p>
          <a:p>
            <a:pPr algn="just"/>
            <a:r>
              <a:rPr lang="pt-BR" sz="3200" b="1" dirty="0">
                <a:latin typeface="Arial"/>
                <a:ea typeface="+mn-lt"/>
                <a:cs typeface="+mn-lt"/>
              </a:rPr>
              <a:t>Projeto: Núcleo de Justiça Restaurativa</a:t>
            </a:r>
            <a:endParaRPr lang="pt-BR" sz="3200" b="1" dirty="0">
              <a:latin typeface="Arial"/>
              <a:ea typeface="+mn-lt"/>
              <a:cs typeface="Arial"/>
            </a:endParaRPr>
          </a:p>
          <a:p>
            <a:pPr algn="just"/>
            <a:endParaRPr lang="pt-BR" sz="3200" b="1" dirty="0">
              <a:latin typeface="Arial"/>
              <a:ea typeface="+mn-lt"/>
              <a:cs typeface="+mn-lt"/>
            </a:endParaRPr>
          </a:p>
          <a:p>
            <a:pPr algn="just"/>
            <a:r>
              <a:rPr lang="pt-BR" sz="3200" b="1" dirty="0">
                <a:latin typeface="Arial"/>
                <a:ea typeface="+mn-lt"/>
                <a:cs typeface="+mn-lt"/>
              </a:rPr>
              <a:t>Público Alvo</a:t>
            </a: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latin typeface="Arial"/>
                <a:ea typeface="+mn-lt"/>
                <a:cs typeface="+mn-lt"/>
              </a:rPr>
              <a:t>Acompanhados pelo Conselho da Comunidade de Imbituva nos casos da lei 11.340/06.</a:t>
            </a: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latin typeface="Arial"/>
                <a:ea typeface="+mn-lt"/>
                <a:cs typeface="+mn-lt"/>
              </a:rPr>
              <a:t>Alunos da rede de ensino estadual. </a:t>
            </a: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latin typeface="Arial"/>
                <a:ea typeface="+mn-lt"/>
                <a:cs typeface="+mn-lt"/>
              </a:rPr>
              <a:t>Usuários dos serviços públicos da Secretaria de Assistência Social nos municípios de Imbituva, Ivaí e </a:t>
            </a:r>
            <a:r>
              <a:rPr lang="pt-BR" sz="2400" b="1" dirty="0" err="1">
                <a:latin typeface="Arial"/>
                <a:ea typeface="+mn-lt"/>
                <a:cs typeface="+mn-lt"/>
              </a:rPr>
              <a:t>Guamiranga</a:t>
            </a:r>
            <a:r>
              <a:rPr lang="pt-BR" sz="2400" b="1" dirty="0">
                <a:latin typeface="Arial"/>
                <a:ea typeface="+mn-lt"/>
                <a:cs typeface="+mn-lt"/>
              </a:rPr>
              <a:t>.</a:t>
            </a:r>
            <a:endParaRPr lang="pt-BR" sz="2400" b="1" dirty="0">
              <a:latin typeface="Arial"/>
              <a:cs typeface="Arial"/>
            </a:endParaRPr>
          </a:p>
          <a:p>
            <a:pPr algn="l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3300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0BBBA2-C659-4BF3-8CAC-F730DF0A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79" y="126026"/>
            <a:ext cx="12199476" cy="1753174"/>
          </a:xfrm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lang="pt-BR" b="1">
                <a:latin typeface="Arial"/>
                <a:cs typeface="Arial"/>
              </a:rPr>
              <a:t>cronograma</a:t>
            </a:r>
            <a:endParaRPr lang="pt-BR" b="1" dirty="0">
              <a:latin typeface="Arial"/>
              <a:cs typeface="Arial"/>
            </a:endParaRPr>
          </a:p>
        </p:txBody>
      </p:sp>
      <p:sp>
        <p:nvSpPr>
          <p:cNvPr id="5" name="CaixaDeTexto 1">
            <a:extLst>
              <a:ext uri="{FF2B5EF4-FFF2-40B4-BE49-F238E27FC236}">
                <a16:creationId xmlns:a16="http://schemas.microsoft.com/office/drawing/2014/main" id="{9AE58113-8BB4-4C37-A22E-C47D4A4339AB}"/>
              </a:ext>
            </a:extLst>
          </p:cNvPr>
          <p:cNvSpPr txBox="1"/>
          <p:nvPr/>
        </p:nvSpPr>
        <p:spPr>
          <a:xfrm>
            <a:off x="-5750" y="-5751"/>
            <a:ext cx="12203500" cy="369332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dirty="0">
                <a:solidFill>
                  <a:schemeClr val="accent6"/>
                </a:solidFill>
              </a:rPr>
              <a:t>Clique para adicionar texto</a:t>
            </a:r>
          </a:p>
        </p:txBody>
      </p:sp>
      <p:pic>
        <p:nvPicPr>
          <p:cNvPr id="4" name="Imagem 5" descr="Uma imagem contendo desenho&#10;&#10;Descrição gerada com muito alta confiança">
            <a:extLst>
              <a:ext uri="{FF2B5EF4-FFF2-40B4-BE49-F238E27FC236}">
                <a16:creationId xmlns:a16="http://schemas.microsoft.com/office/drawing/2014/main" id="{78F6CDB1-85D6-4B27-B432-62E2BA935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658" y="5937489"/>
            <a:ext cx="983771" cy="710961"/>
          </a:xfrm>
          <a:prstGeom prst="rect">
            <a:avLst/>
          </a:prstGeom>
        </p:spPr>
      </p:pic>
      <p:pic>
        <p:nvPicPr>
          <p:cNvPr id="12" name="Espaço Reservado para Conteúdo 11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602"/>
          <a:stretch/>
        </p:blipFill>
        <p:spPr>
          <a:xfrm>
            <a:off x="1338349" y="1879200"/>
            <a:ext cx="8994371" cy="485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03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0BBBA2-C659-4BF3-8CAC-F730DF0A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79" y="126026"/>
            <a:ext cx="12199476" cy="1753174"/>
          </a:xfrm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lang="pt-BR" b="1" dirty="0">
                <a:latin typeface="Arial"/>
                <a:cs typeface="Arial"/>
              </a:rPr>
              <a:t>cronograma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BC3FFF-B3C1-49F3-A0F2-4A1B4C82D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625" y="2010977"/>
            <a:ext cx="11034909" cy="420624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 algn="just">
              <a:buNone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Novas Ações</a:t>
            </a: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		Justiça Restaurativa nas Comunidades através de círculos itinerantes;</a:t>
            </a: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		Círculos Restaurativos nos casos de Violência Doméstica;</a:t>
            </a: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		Círculos com as famílias dos detentos e prestadores de serviços à comunidade;</a:t>
            </a: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		Capacitações e eventos;</a:t>
            </a: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		Acolhimento de novos Membros;</a:t>
            </a: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pt-BR" sz="2800" dirty="0">
                <a:latin typeface="Corbel" panose="020B0503020204020204"/>
                <a:cs typeface="Arial"/>
              </a:rPr>
              <a:t>		</a:t>
            </a:r>
          </a:p>
        </p:txBody>
      </p:sp>
      <p:sp>
        <p:nvSpPr>
          <p:cNvPr id="5" name="CaixaDeTexto 1">
            <a:extLst>
              <a:ext uri="{FF2B5EF4-FFF2-40B4-BE49-F238E27FC236}">
                <a16:creationId xmlns:a16="http://schemas.microsoft.com/office/drawing/2014/main" id="{9AE58113-8BB4-4C37-A22E-C47D4A4339AB}"/>
              </a:ext>
            </a:extLst>
          </p:cNvPr>
          <p:cNvSpPr txBox="1"/>
          <p:nvPr/>
        </p:nvSpPr>
        <p:spPr>
          <a:xfrm>
            <a:off x="-5750" y="-5751"/>
            <a:ext cx="12203500" cy="369332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dirty="0">
                <a:solidFill>
                  <a:schemeClr val="accent6"/>
                </a:solidFill>
              </a:rPr>
              <a:t>Clique para adicionar texto</a:t>
            </a:r>
          </a:p>
        </p:txBody>
      </p:sp>
      <p:pic>
        <p:nvPicPr>
          <p:cNvPr id="4" name="Imagem 5" descr="Uma imagem contendo desenho&#10;&#10;Descrição gerada com muito alta confiança">
            <a:extLst>
              <a:ext uri="{FF2B5EF4-FFF2-40B4-BE49-F238E27FC236}">
                <a16:creationId xmlns:a16="http://schemas.microsoft.com/office/drawing/2014/main" id="{78F6CDB1-85D6-4B27-B432-62E2BA935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658" y="5937489"/>
            <a:ext cx="983771" cy="71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8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0BBBA2-C659-4BF3-8CAC-F730DF0A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79" y="126026"/>
            <a:ext cx="12199476" cy="1753174"/>
          </a:xfrm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lang="pt-BR" b="1" dirty="0">
                <a:latin typeface="Arial"/>
                <a:cs typeface="Arial"/>
              </a:rPr>
              <a:t>Por que ser restaurativo?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BC3FFF-B3C1-49F3-A0F2-4A1B4C82D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703" y="2010977"/>
            <a:ext cx="9961909" cy="4338017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 algn="just">
              <a:buNone/>
            </a:pPr>
            <a:endParaRPr lang="pt-BR" sz="2800" dirty="0">
              <a:ea typeface="+mn-lt"/>
              <a:cs typeface="+mn-lt"/>
            </a:endParaRPr>
          </a:p>
          <a:p>
            <a:pPr algn="just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5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Resolução de conflitos;</a:t>
            </a:r>
          </a:p>
          <a:p>
            <a:pPr algn="just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5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Responsabilização dos ofensores pelas suas ações;</a:t>
            </a:r>
          </a:p>
          <a:p>
            <a:pPr algn="just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5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Reinserção social;</a:t>
            </a:r>
          </a:p>
          <a:p>
            <a:pPr algn="just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5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Protagonismo dos participantes;</a:t>
            </a:r>
          </a:p>
          <a:p>
            <a:pPr algn="just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5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 baixa reincidência de conflitos;</a:t>
            </a:r>
          </a:p>
          <a:p>
            <a:pPr algn="just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5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Convívio mais pacífico/ pacificação social;</a:t>
            </a:r>
          </a:p>
          <a:p>
            <a:pPr algn="just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5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Restabelecimento de vínculos familiares e comunitários;</a:t>
            </a:r>
          </a:p>
          <a:p>
            <a:pPr algn="just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5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Transformação das pessoas e das relações, pelo aprendizado; </a:t>
            </a:r>
          </a:p>
          <a:p>
            <a:pPr marL="0" indent="0" algn="just">
              <a:buNone/>
            </a:pPr>
            <a:endParaRPr lang="pt-BR" sz="2800" dirty="0">
              <a:latin typeface="Arial"/>
              <a:cs typeface="Arial"/>
            </a:endParaRPr>
          </a:p>
        </p:txBody>
      </p:sp>
      <p:sp>
        <p:nvSpPr>
          <p:cNvPr id="5" name="CaixaDeTexto 1">
            <a:extLst>
              <a:ext uri="{FF2B5EF4-FFF2-40B4-BE49-F238E27FC236}">
                <a16:creationId xmlns:a16="http://schemas.microsoft.com/office/drawing/2014/main" id="{9AE58113-8BB4-4C37-A22E-C47D4A4339AB}"/>
              </a:ext>
            </a:extLst>
          </p:cNvPr>
          <p:cNvSpPr txBox="1"/>
          <p:nvPr/>
        </p:nvSpPr>
        <p:spPr>
          <a:xfrm>
            <a:off x="-5750" y="-5751"/>
            <a:ext cx="12203500" cy="369332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dirty="0">
                <a:solidFill>
                  <a:schemeClr val="accent6"/>
                </a:solidFill>
              </a:rPr>
              <a:t>Clique para adicionar texto</a:t>
            </a:r>
          </a:p>
        </p:txBody>
      </p:sp>
      <p:pic>
        <p:nvPicPr>
          <p:cNvPr id="4" name="Imagem 5" descr="Uma imagem contendo desenho&#10;&#10;Descrição gerada com muito alta confiança">
            <a:extLst>
              <a:ext uri="{FF2B5EF4-FFF2-40B4-BE49-F238E27FC236}">
                <a16:creationId xmlns:a16="http://schemas.microsoft.com/office/drawing/2014/main" id="{78F6CDB1-85D6-4B27-B432-62E2BA935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658" y="5937489"/>
            <a:ext cx="983771" cy="71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1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0BBBA2-C659-4BF3-8CAC-F730DF0A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79" y="126026"/>
            <a:ext cx="12199476" cy="1753174"/>
          </a:xfrm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lang="pt-BR" b="1" dirty="0">
                <a:latin typeface="Arial"/>
                <a:cs typeface="Arial"/>
              </a:rPr>
              <a:t>Por que ser restaurativo?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BC3FFF-B3C1-49F3-A0F2-4A1B4C82D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095" y="2724447"/>
            <a:ext cx="10258563" cy="2917767"/>
          </a:xfrm>
          <a:ln>
            <a:solidFill>
              <a:srgbClr val="99CCFF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pt-B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verdadeira mudança acontece pela Restauração</a:t>
            </a:r>
          </a:p>
        </p:txBody>
      </p:sp>
      <p:sp>
        <p:nvSpPr>
          <p:cNvPr id="5" name="CaixaDeTexto 1">
            <a:extLst>
              <a:ext uri="{FF2B5EF4-FFF2-40B4-BE49-F238E27FC236}">
                <a16:creationId xmlns:a16="http://schemas.microsoft.com/office/drawing/2014/main" id="{9AE58113-8BB4-4C37-A22E-C47D4A4339AB}"/>
              </a:ext>
            </a:extLst>
          </p:cNvPr>
          <p:cNvSpPr txBox="1"/>
          <p:nvPr/>
        </p:nvSpPr>
        <p:spPr>
          <a:xfrm>
            <a:off x="-5750" y="-5751"/>
            <a:ext cx="12203500" cy="369332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dirty="0">
                <a:solidFill>
                  <a:schemeClr val="accent6"/>
                </a:solidFill>
              </a:rPr>
              <a:t>Clique para adicionar texto</a:t>
            </a:r>
          </a:p>
        </p:txBody>
      </p:sp>
      <p:pic>
        <p:nvPicPr>
          <p:cNvPr id="4" name="Imagem 5" descr="Uma imagem contendo desenho&#10;&#10;Descrição gerada com muito alta confiança">
            <a:extLst>
              <a:ext uri="{FF2B5EF4-FFF2-40B4-BE49-F238E27FC236}">
                <a16:creationId xmlns:a16="http://schemas.microsoft.com/office/drawing/2014/main" id="{78F6CDB1-85D6-4B27-B432-62E2BA935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658" y="5937489"/>
            <a:ext cx="983771" cy="71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3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0BBBA2-C659-4BF3-8CAC-F730DF0A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79" y="126026"/>
            <a:ext cx="12199476" cy="1753174"/>
          </a:xfrm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lang="pt-BR" b="1">
                <a:latin typeface="Arial"/>
                <a:cs typeface="Arial"/>
              </a:rPr>
              <a:t>Agradecimentos</a:t>
            </a:r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BC3FFF-B3C1-49F3-A0F2-4A1B4C82D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47" y="2086729"/>
            <a:ext cx="10134595" cy="420624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Aos membros do Conselho da Comunidade – pela doação e dedicação;</a:t>
            </a:r>
          </a:p>
          <a:p>
            <a:pPr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Aos facilitadores do Núcleo pela dedicação e entusiasmo;</a:t>
            </a:r>
          </a:p>
          <a:p>
            <a:pPr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Ao apoio do Poder Judiciário - 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Drª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Ana Beatriz Azevedo Lopes,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Drª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Viviane Cristina Dietrich e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Drª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Ana Paula Menon Loureiro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Pianaro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Ao apoio do Ministério Público –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Drº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Silvio Rodrigues dos Santos,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Drº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Mateus Alves da Rocha,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Drª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Dayane de Faria;</a:t>
            </a:r>
          </a:p>
          <a:p>
            <a:pPr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Ao Instituto Mundo Melhor;</a:t>
            </a:r>
          </a:p>
          <a:p>
            <a:pPr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Ao público alvo, pelo acolhimento;</a:t>
            </a:r>
          </a:p>
        </p:txBody>
      </p:sp>
      <p:sp>
        <p:nvSpPr>
          <p:cNvPr id="5" name="CaixaDeTexto 1">
            <a:extLst>
              <a:ext uri="{FF2B5EF4-FFF2-40B4-BE49-F238E27FC236}">
                <a16:creationId xmlns:a16="http://schemas.microsoft.com/office/drawing/2014/main" id="{9AE58113-8BB4-4C37-A22E-C47D4A4339AB}"/>
              </a:ext>
            </a:extLst>
          </p:cNvPr>
          <p:cNvSpPr txBox="1"/>
          <p:nvPr/>
        </p:nvSpPr>
        <p:spPr>
          <a:xfrm>
            <a:off x="-5750" y="-5751"/>
            <a:ext cx="12203500" cy="369332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dirty="0">
                <a:solidFill>
                  <a:schemeClr val="accent6"/>
                </a:solidFill>
              </a:rPr>
              <a:t>Clique para adicionar texto</a:t>
            </a:r>
          </a:p>
        </p:txBody>
      </p:sp>
      <p:pic>
        <p:nvPicPr>
          <p:cNvPr id="4" name="Imagem 5" descr="Uma imagem contendo desenho&#10;&#10;Descrição gerada com muito alta confiança">
            <a:extLst>
              <a:ext uri="{FF2B5EF4-FFF2-40B4-BE49-F238E27FC236}">
                <a16:creationId xmlns:a16="http://schemas.microsoft.com/office/drawing/2014/main" id="{78F6CDB1-85D6-4B27-B432-62E2BA935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658" y="5937489"/>
            <a:ext cx="983771" cy="71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30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0BBBA2-C659-4BF3-8CAC-F730DF0A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79" y="126026"/>
            <a:ext cx="12199476" cy="1753174"/>
          </a:xfrm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lang="pt-BR" b="1" dirty="0">
                <a:latin typeface="Arial"/>
                <a:cs typeface="Arial"/>
              </a:rPr>
              <a:t>Agradecimentos</a:t>
            </a:r>
            <a:endParaRPr lang="pt-BR" dirty="0"/>
          </a:p>
        </p:txBody>
      </p:sp>
      <p:pic>
        <p:nvPicPr>
          <p:cNvPr id="6" name="nucl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9913" y="2010977"/>
            <a:ext cx="7648575" cy="4206875"/>
          </a:xfrm>
        </p:spPr>
      </p:pic>
      <p:sp>
        <p:nvSpPr>
          <p:cNvPr id="5" name="CaixaDeTexto 1">
            <a:extLst>
              <a:ext uri="{FF2B5EF4-FFF2-40B4-BE49-F238E27FC236}">
                <a16:creationId xmlns:a16="http://schemas.microsoft.com/office/drawing/2014/main" id="{9AE58113-8BB4-4C37-A22E-C47D4A4339AB}"/>
              </a:ext>
            </a:extLst>
          </p:cNvPr>
          <p:cNvSpPr txBox="1"/>
          <p:nvPr/>
        </p:nvSpPr>
        <p:spPr>
          <a:xfrm>
            <a:off x="-5750" y="-5751"/>
            <a:ext cx="12203500" cy="369332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dirty="0">
                <a:solidFill>
                  <a:schemeClr val="accent6"/>
                </a:solidFill>
              </a:rPr>
              <a:t>Clique para adicionar texto</a:t>
            </a:r>
          </a:p>
        </p:txBody>
      </p:sp>
      <p:pic>
        <p:nvPicPr>
          <p:cNvPr id="4" name="Imagem 5" descr="Uma imagem contendo desenho&#10;&#10;Descrição gerada com muito alta confiança">
            <a:extLst>
              <a:ext uri="{FF2B5EF4-FFF2-40B4-BE49-F238E27FC236}">
                <a16:creationId xmlns:a16="http://schemas.microsoft.com/office/drawing/2014/main" id="{78F6CDB1-85D6-4B27-B432-62E2BA935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3658" y="5937489"/>
            <a:ext cx="983771" cy="71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81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0BBBA2-C659-4BF3-8CAC-F730DF0A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79" y="126026"/>
            <a:ext cx="12199476" cy="1753174"/>
          </a:xfrm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lang="pt-BR" b="1" dirty="0">
                <a:latin typeface="Arial"/>
                <a:cs typeface="Arial"/>
              </a:rPr>
              <a:t>Referências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BC3FFF-B3C1-49F3-A0F2-4A1B4C82D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316" y="2011680"/>
            <a:ext cx="11034909" cy="4206240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MARSHALL, C. BOYACK, J. BOWEN, H. Como a Justiça Restaurativa Assegura a Boa Prática: Uma Abordagem Baseada em </a:t>
            </a:r>
            <a:r>
              <a:rPr lang="pt-BR" sz="2600" dirty="0" err="1">
                <a:latin typeface="Arial" panose="020B0604020202020204" pitchFamily="34" charset="0"/>
                <a:cs typeface="Arial" panose="020B0604020202020204" pitchFamily="34" charset="0"/>
              </a:rPr>
              <a:t>Valores.n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: Bastos, Márcio Thomaz; Lopes, Carlos e Renault, Sérgio Rabello Tamm (</a:t>
            </a:r>
            <a:r>
              <a:rPr lang="pt-BR" sz="2600" dirty="0" err="1">
                <a:latin typeface="Arial" panose="020B0604020202020204" pitchFamily="34" charset="0"/>
                <a:cs typeface="Arial" panose="020B0604020202020204" pitchFamily="34" charset="0"/>
              </a:rPr>
              <a:t>Orgs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.). Justiça Restaurativa: Coletânea de Artigos. Brasília: MJ e PNUD, 2005. </a:t>
            </a:r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PRANIS, </a:t>
            </a:r>
            <a:r>
              <a:rPr lang="pt-BR" sz="2600" dirty="0" err="1">
                <a:latin typeface="Arial" panose="020B0604020202020204" pitchFamily="34" charset="0"/>
                <a:cs typeface="Arial" panose="020B0604020202020204" pitchFamily="34" charset="0"/>
              </a:rPr>
              <a:t>Kay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. Processos Circulares. Teoria e Prática. Série da reflexão a prática. Trad. Tônia Van </a:t>
            </a:r>
            <a:r>
              <a:rPr lang="pt-BR" sz="2600" dirty="0" err="1">
                <a:latin typeface="Arial" panose="020B0604020202020204" pitchFamily="34" charset="0"/>
                <a:cs typeface="Arial" panose="020B0604020202020204" pitchFamily="34" charset="0"/>
              </a:rPr>
              <a:t>Acker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. São Paulo: Palas Athenas, 2010.</a:t>
            </a:r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pt-BR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WATSON, B.C.; PRANIS, K. No coração da esperança, guia de práticas circulares: o uso de círculos de construção da paz para desenvolver a inteligência emocional, promover a cura e construir relacionamentos saudáveis. Tradução Fátima De </a:t>
            </a:r>
            <a:r>
              <a:rPr lang="pt-BR" sz="2600" dirty="0" err="1">
                <a:latin typeface="Arial" panose="020B0604020202020204" pitchFamily="34" charset="0"/>
                <a:cs typeface="Arial" panose="020B0604020202020204" pitchFamily="34" charset="0"/>
              </a:rPr>
              <a:t>Bastiani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. – Porto Alegre, Tribunal de Justiça do Estado do Rio Grande do Sul, Departamento de Artes Gráficas: 2011.</a:t>
            </a:r>
          </a:p>
          <a:p>
            <a:pPr marL="0" indent="0" algn="just">
              <a:buNone/>
            </a:pPr>
            <a:endParaRPr lang="pt-BR" sz="2800" dirty="0">
              <a:latin typeface="Corbel" panose="020B0503020204020204"/>
              <a:cs typeface="Arial"/>
            </a:endParaRPr>
          </a:p>
        </p:txBody>
      </p:sp>
      <p:sp>
        <p:nvSpPr>
          <p:cNvPr id="5" name="CaixaDeTexto 1">
            <a:extLst>
              <a:ext uri="{FF2B5EF4-FFF2-40B4-BE49-F238E27FC236}">
                <a16:creationId xmlns:a16="http://schemas.microsoft.com/office/drawing/2014/main" id="{9AE58113-8BB4-4C37-A22E-C47D4A4339AB}"/>
              </a:ext>
            </a:extLst>
          </p:cNvPr>
          <p:cNvSpPr txBox="1"/>
          <p:nvPr/>
        </p:nvSpPr>
        <p:spPr>
          <a:xfrm>
            <a:off x="-5750" y="-5751"/>
            <a:ext cx="12203500" cy="369332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dirty="0">
                <a:solidFill>
                  <a:schemeClr val="accent6"/>
                </a:solidFill>
              </a:rPr>
              <a:t>Clique para adicionar texto</a:t>
            </a:r>
          </a:p>
        </p:txBody>
      </p:sp>
      <p:pic>
        <p:nvPicPr>
          <p:cNvPr id="4" name="Imagem 5" descr="Uma imagem contendo desenho&#10;&#10;Descrição gerada com muito alta confiança">
            <a:extLst>
              <a:ext uri="{FF2B5EF4-FFF2-40B4-BE49-F238E27FC236}">
                <a16:creationId xmlns:a16="http://schemas.microsoft.com/office/drawing/2014/main" id="{78F6CDB1-85D6-4B27-B432-62E2BA935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658" y="5937489"/>
            <a:ext cx="983771" cy="71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33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CCA496-53DC-46D9-9885-15013B215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79" y="284176"/>
            <a:ext cx="12199476" cy="1580646"/>
          </a:xfrm>
          <a:solidFill>
            <a:schemeClr val="accent4"/>
          </a:solidFill>
        </p:spPr>
        <p:txBody>
          <a:bodyPr/>
          <a:lstStyle/>
          <a:p>
            <a:r>
              <a:rPr lang="pt-BR" b="1">
                <a:latin typeface="Arial"/>
                <a:cs typeface="Arial"/>
              </a:rPr>
              <a:t>rESUMO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16147D-4B33-4746-B510-A641406F0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188" y="1875906"/>
            <a:ext cx="10866430" cy="478362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pt-BR" dirty="0">
                <a:latin typeface="Arial"/>
                <a:ea typeface="+mn-lt"/>
                <a:cs typeface="+mn-lt"/>
              </a:rPr>
              <a:t>	</a:t>
            </a:r>
            <a:r>
              <a:rPr lang="pt-BR" sz="2000" dirty="0">
                <a:latin typeface="Arial"/>
                <a:ea typeface="+mn-lt"/>
                <a:cs typeface="+mn-lt"/>
              </a:rPr>
              <a:t>O Núcleo de Justiça Restaurativa no Conselho da Comunidade de Imbituva, nasce pelo incentivo e crescimento desta no Brasil. Bem como os exemplos de seus benefícios em cidades e comarcas da região, como Centro de Resolução de Conflitos –CEJUSC de Ponta Grossa e o projeto da Escola Restaurativa, altamente difundido por seus grandes e positivos resultados.</a:t>
            </a:r>
          </a:p>
          <a:p>
            <a:pPr marL="0" indent="0" algn="just">
              <a:buNone/>
            </a:pPr>
            <a:r>
              <a:rPr lang="pt-BR" sz="2000" dirty="0">
                <a:latin typeface="Arial"/>
                <a:ea typeface="+mn-lt"/>
                <a:cs typeface="+mn-lt"/>
              </a:rPr>
              <a:t>	Na Comarca de Imbituva, sua inserção se justifica pelo grande número de processos, o crescente número de atos infracionais, relatados pelas equipes técnicas dos serviços públicos das cidades de Ivaí e </a:t>
            </a:r>
            <a:r>
              <a:rPr lang="pt-BR" sz="2000" dirty="0" err="1">
                <a:latin typeface="Arial"/>
                <a:ea typeface="+mn-lt"/>
                <a:cs typeface="+mn-lt"/>
              </a:rPr>
              <a:t>Guamiranga</a:t>
            </a:r>
            <a:r>
              <a:rPr lang="pt-BR" sz="2000" dirty="0">
                <a:latin typeface="Arial"/>
                <a:ea typeface="+mn-lt"/>
                <a:cs typeface="+mn-lt"/>
              </a:rPr>
              <a:t>; e uma solicitação de auxílio frente a muitos conflitos e dificuldades apresentadas nos Colégios Estaduais do município de Imbituva junto a adolescentes em situação de vulnerabilidade social. Além da preocupação quanto a reincidência de violência doméstica e familiar.</a:t>
            </a:r>
          </a:p>
          <a:p>
            <a:pPr marL="0" indent="0" algn="just">
              <a:buNone/>
            </a:pPr>
            <a:r>
              <a:rPr lang="pt-BR" sz="2000" dirty="0">
                <a:latin typeface="Arial"/>
                <a:ea typeface="+mn-lt"/>
                <a:cs typeface="+mn-lt"/>
              </a:rPr>
              <a:t>	Desta forma, o Conselho encontra espaço para dar início ao Núcleo de Justiça Restaurativa na busca de alcançar os objetivos e necessidades demandadas, na pacificação social.</a:t>
            </a:r>
            <a:endParaRPr lang="pt-BR" sz="2000" dirty="0">
              <a:latin typeface="Arial"/>
            </a:endParaRPr>
          </a:p>
        </p:txBody>
      </p:sp>
      <p:sp>
        <p:nvSpPr>
          <p:cNvPr id="6" name="CaixaDeTexto 1">
            <a:extLst>
              <a:ext uri="{FF2B5EF4-FFF2-40B4-BE49-F238E27FC236}">
                <a16:creationId xmlns:a16="http://schemas.microsoft.com/office/drawing/2014/main" id="{9AE58113-8BB4-4C37-A22E-C47D4A4339AB}"/>
              </a:ext>
            </a:extLst>
          </p:cNvPr>
          <p:cNvSpPr txBox="1"/>
          <p:nvPr/>
        </p:nvSpPr>
        <p:spPr>
          <a:xfrm>
            <a:off x="-5750" y="-5751"/>
            <a:ext cx="12203500" cy="369332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dirty="0">
                <a:solidFill>
                  <a:schemeClr val="accent6"/>
                </a:solidFill>
              </a:rPr>
              <a:t>.</a:t>
            </a:r>
          </a:p>
        </p:txBody>
      </p:sp>
      <p:pic>
        <p:nvPicPr>
          <p:cNvPr id="8" name="Imagem 5" descr="Uma imagem contendo desenho&#10;&#10;Descrição gerada com muito alta confiança">
            <a:extLst>
              <a:ext uri="{FF2B5EF4-FFF2-40B4-BE49-F238E27FC236}">
                <a16:creationId xmlns:a16="http://schemas.microsoft.com/office/drawing/2014/main" id="{20B41605-0076-48FC-8409-AF703F57B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658" y="5937489"/>
            <a:ext cx="983771" cy="71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5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0BBBA2-C659-4BF3-8CAC-F730DF0A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79" y="126026"/>
            <a:ext cx="12199476" cy="1753174"/>
          </a:xfrm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lang="pt-BR" b="1">
                <a:latin typeface="Arial"/>
                <a:cs typeface="Arial"/>
              </a:rPr>
              <a:t>OBJETIVOS</a:t>
            </a:r>
            <a:endParaRPr lang="pt-BR" b="1" dirty="0">
              <a:latin typeface="Arial"/>
              <a:cs typeface="Arial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BC3FFF-B3C1-49F3-A0F2-4A1B4C82D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316" y="2011680"/>
            <a:ext cx="11034909" cy="42062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pt-BR" sz="2800" b="1" dirty="0">
                <a:latin typeface="Arial"/>
                <a:ea typeface="+mn-lt"/>
                <a:cs typeface="+mn-lt"/>
              </a:rPr>
              <a:t>Objetivo Geral</a:t>
            </a:r>
            <a:endParaRPr lang="pt-BR" sz="2800" b="1" dirty="0">
              <a:latin typeface="Arial"/>
              <a:ea typeface="+mn-lt"/>
              <a:cs typeface="Arial"/>
            </a:endParaRPr>
          </a:p>
          <a:p>
            <a:pPr marL="0" indent="0" algn="just">
              <a:buNone/>
            </a:pPr>
            <a:endParaRPr lang="pt-BR" sz="2800" dirty="0">
              <a:latin typeface="Arial"/>
              <a:ea typeface="+mn-lt"/>
              <a:cs typeface="+mn-lt"/>
            </a:endParaRPr>
          </a:p>
          <a:p>
            <a:pPr marL="0" indent="0" algn="just">
              <a:buNone/>
            </a:pPr>
            <a:r>
              <a:rPr lang="pt-BR" sz="2800" dirty="0">
                <a:latin typeface="Arial"/>
                <a:ea typeface="+mn-lt"/>
                <a:cs typeface="+mn-lt"/>
              </a:rPr>
              <a:t>Aplicar os conceitos da Justiça Restaurativa por meio de práticas em ambientes judiciais, escolares, públicos e sociais, afim de atuar na resolução e na prevenção de conflitos.</a:t>
            </a:r>
            <a:endParaRPr lang="pt-BR" sz="2800" dirty="0">
              <a:latin typeface="Arial"/>
              <a:cs typeface="Arial"/>
            </a:endParaRPr>
          </a:p>
          <a:p>
            <a:pPr marL="0" indent="0" algn="just">
              <a:buNone/>
            </a:pPr>
            <a:endParaRPr lang="pt-BR" sz="2800" dirty="0">
              <a:latin typeface="Arial"/>
              <a:cs typeface="Arial"/>
            </a:endParaRPr>
          </a:p>
        </p:txBody>
      </p:sp>
      <p:sp>
        <p:nvSpPr>
          <p:cNvPr id="5" name="CaixaDeTexto 1">
            <a:extLst>
              <a:ext uri="{FF2B5EF4-FFF2-40B4-BE49-F238E27FC236}">
                <a16:creationId xmlns:a16="http://schemas.microsoft.com/office/drawing/2014/main" id="{9AE58113-8BB4-4C37-A22E-C47D4A4339AB}"/>
              </a:ext>
            </a:extLst>
          </p:cNvPr>
          <p:cNvSpPr txBox="1"/>
          <p:nvPr/>
        </p:nvSpPr>
        <p:spPr>
          <a:xfrm>
            <a:off x="-5750" y="-5751"/>
            <a:ext cx="12203500" cy="369332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dirty="0">
                <a:solidFill>
                  <a:schemeClr val="accent6"/>
                </a:solidFill>
              </a:rPr>
              <a:t>Clique para adicionar texto</a:t>
            </a:r>
          </a:p>
        </p:txBody>
      </p:sp>
      <p:pic>
        <p:nvPicPr>
          <p:cNvPr id="7" name="Imagem 5" descr="Uma imagem contendo desenho&#10;&#10;Descrição gerada com muito alta confiança">
            <a:extLst>
              <a:ext uri="{FF2B5EF4-FFF2-40B4-BE49-F238E27FC236}">
                <a16:creationId xmlns:a16="http://schemas.microsoft.com/office/drawing/2014/main" id="{50680D29-56E2-4E21-910D-B24CFBCC5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658" y="5937489"/>
            <a:ext cx="983771" cy="71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1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0BBBA2-C659-4BF3-8CAC-F730DF0A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79" y="126026"/>
            <a:ext cx="12199476" cy="1753174"/>
          </a:xfrm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lang="pt-BR" b="1">
                <a:latin typeface="Arial"/>
                <a:cs typeface="Arial"/>
              </a:rPr>
              <a:t>OBJETIVOS</a:t>
            </a:r>
            <a:endParaRPr lang="pt-BR" b="1" dirty="0">
              <a:latin typeface="Arial"/>
              <a:cs typeface="Arial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BC3FFF-B3C1-49F3-A0F2-4A1B4C82D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436" y="1879200"/>
            <a:ext cx="11034909" cy="42062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pt-BR" sz="2800" b="1" dirty="0">
                <a:latin typeface="Arial"/>
                <a:ea typeface="+mn-lt"/>
                <a:cs typeface="+mn-lt"/>
              </a:rPr>
              <a:t>Objetivos Específicos</a:t>
            </a:r>
            <a:endParaRPr lang="pt-BR" sz="2800" b="1" dirty="0">
              <a:latin typeface="Arial"/>
              <a:cs typeface="Arial"/>
            </a:endParaRPr>
          </a:p>
          <a:p>
            <a:pPr marL="0" indent="0" algn="just">
              <a:buNone/>
            </a:pPr>
            <a:endParaRPr lang="pt-BR" sz="2000" b="1" dirty="0">
              <a:latin typeface="Arial"/>
              <a:ea typeface="+mn-lt"/>
              <a:cs typeface="+mn-lt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Arial"/>
                <a:ea typeface="+mn-lt"/>
                <a:cs typeface="+mn-lt"/>
              </a:rPr>
              <a:t>Identificar e atuar junto aos casos judiciais para a resolução de conflitos;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Arial"/>
                <a:ea typeface="+mn-lt"/>
                <a:cs typeface="+mn-lt"/>
              </a:rPr>
              <a:t>Implantar Círculos de Construção de Paz em instituições escolares e públicas para prevenir e solucionar conflitos;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Arial"/>
                <a:ea typeface="+mn-lt"/>
                <a:cs typeface="+mn-lt"/>
              </a:rPr>
              <a:t>Conscientizar, responsabilizar, educar, emancipar e atuar de forma terapêutica com o público das práticas restaurativas;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Arial"/>
                <a:ea typeface="+mn-lt"/>
                <a:cs typeface="+mn-lt"/>
              </a:rPr>
              <a:t>Promover o diálogo e a escuta como forma de dar lugar e valorizar o outro, além de desenvolver a empatia entre os membros de Círculos Restaurativos;</a:t>
            </a:r>
            <a:endParaRPr lang="pt-BR" sz="2000" dirty="0">
              <a:latin typeface="Arial"/>
            </a:endParaRPr>
          </a:p>
          <a:p>
            <a:pPr marL="0" indent="0" algn="just">
              <a:buNone/>
            </a:pPr>
            <a:endParaRPr lang="pt-BR" sz="2800" dirty="0">
              <a:latin typeface="Arial"/>
              <a:cs typeface="Arial"/>
            </a:endParaRPr>
          </a:p>
        </p:txBody>
      </p:sp>
      <p:sp>
        <p:nvSpPr>
          <p:cNvPr id="5" name="CaixaDeTexto 1">
            <a:extLst>
              <a:ext uri="{FF2B5EF4-FFF2-40B4-BE49-F238E27FC236}">
                <a16:creationId xmlns:a16="http://schemas.microsoft.com/office/drawing/2014/main" id="{9AE58113-8BB4-4C37-A22E-C47D4A4339AB}"/>
              </a:ext>
            </a:extLst>
          </p:cNvPr>
          <p:cNvSpPr txBox="1"/>
          <p:nvPr/>
        </p:nvSpPr>
        <p:spPr>
          <a:xfrm>
            <a:off x="-5750" y="-5751"/>
            <a:ext cx="12203500" cy="369332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dirty="0">
                <a:solidFill>
                  <a:schemeClr val="accent6"/>
                </a:solidFill>
              </a:rPr>
              <a:t>Clique para adicionar texto</a:t>
            </a:r>
          </a:p>
        </p:txBody>
      </p:sp>
      <p:pic>
        <p:nvPicPr>
          <p:cNvPr id="4" name="Imagem 5" descr="Uma imagem contendo desenho&#10;&#10;Descrição gerada com muito alta confiança">
            <a:extLst>
              <a:ext uri="{FF2B5EF4-FFF2-40B4-BE49-F238E27FC236}">
                <a16:creationId xmlns:a16="http://schemas.microsoft.com/office/drawing/2014/main" id="{D7001202-2B74-43D3-97ED-F424EA4F2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658" y="5937489"/>
            <a:ext cx="983771" cy="71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6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0BBBA2-C659-4BF3-8CAC-F730DF0A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79" y="126026"/>
            <a:ext cx="12199476" cy="1753174"/>
          </a:xfrm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lang="pt-BR" sz="2800" b="1" dirty="0">
                <a:latin typeface="Arial"/>
                <a:cs typeface="Arial"/>
              </a:rPr>
              <a:t>metodologia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BC3FFF-B3C1-49F3-A0F2-4A1B4C82D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248" y="2086729"/>
            <a:ext cx="11034909" cy="420624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21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Após aprovação na reunião ordinária do Conselho da Comunidade em maio de 2019, após 12 meses de reflexão sobre a importância da Justiça Restaurativa foi dado início as ações do Núcleo de J. R., a começar pela contratação do instituto Mundo Melhor para realizar a capacitação.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pt-BR" sz="21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2100" dirty="0">
                <a:latin typeface="Arial" panose="020B0604020202020204" pitchFamily="34" charset="0"/>
                <a:cs typeface="Arial" panose="020B0604020202020204" pitchFamily="34" charset="0"/>
              </a:rPr>
              <a:t>Em seguida, foi dado início a escolha dos membros, de acordo com as solicitações e perfil.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pt-BR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2100" dirty="0">
                <a:latin typeface="Arial" panose="020B0604020202020204" pitchFamily="34" charset="0"/>
                <a:cs typeface="Arial" panose="020B0604020202020204" pitchFamily="34" charset="0"/>
              </a:rPr>
              <a:t>Periodicidade: Realizada entre os dias 25 e 28 de junho.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pt-BR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2100" dirty="0">
                <a:latin typeface="Arial" panose="020B0604020202020204" pitchFamily="34" charset="0"/>
                <a:cs typeface="Arial" panose="020B0604020202020204" pitchFamily="34" charset="0"/>
              </a:rPr>
              <a:t>Em 3 de setembro houve a inauguração oficial do Núcleo de Justiça Restaurativa na Comarca.</a:t>
            </a:r>
          </a:p>
          <a:p>
            <a:pPr marL="0" indent="0" algn="just">
              <a:buNone/>
            </a:pPr>
            <a:endParaRPr lang="pt-BR" sz="2800" dirty="0">
              <a:latin typeface="Arial"/>
              <a:cs typeface="Arial"/>
            </a:endParaRPr>
          </a:p>
        </p:txBody>
      </p:sp>
      <p:sp>
        <p:nvSpPr>
          <p:cNvPr id="5" name="CaixaDeTexto 1">
            <a:extLst>
              <a:ext uri="{FF2B5EF4-FFF2-40B4-BE49-F238E27FC236}">
                <a16:creationId xmlns:a16="http://schemas.microsoft.com/office/drawing/2014/main" id="{9AE58113-8BB4-4C37-A22E-C47D4A4339AB}"/>
              </a:ext>
            </a:extLst>
          </p:cNvPr>
          <p:cNvSpPr txBox="1"/>
          <p:nvPr/>
        </p:nvSpPr>
        <p:spPr>
          <a:xfrm>
            <a:off x="-5750" y="-5751"/>
            <a:ext cx="12203500" cy="369332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dirty="0">
                <a:solidFill>
                  <a:schemeClr val="accent6"/>
                </a:solidFill>
              </a:rPr>
              <a:t>Clique para adicionar texto</a:t>
            </a:r>
          </a:p>
        </p:txBody>
      </p:sp>
      <p:pic>
        <p:nvPicPr>
          <p:cNvPr id="4" name="Imagem 5" descr="Uma imagem contendo desenho&#10;&#10;Descrição gerada com muito alta confiança">
            <a:extLst>
              <a:ext uri="{FF2B5EF4-FFF2-40B4-BE49-F238E27FC236}">
                <a16:creationId xmlns:a16="http://schemas.microsoft.com/office/drawing/2014/main" id="{9BF1307B-99BA-40E6-BACD-61DB020C6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658" y="5937489"/>
            <a:ext cx="983771" cy="71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7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0BBBA2-C659-4BF3-8CAC-F730DF0A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79" y="126026"/>
            <a:ext cx="12199476" cy="1753174"/>
          </a:xfrm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lang="pt-BR" sz="2800" b="1" dirty="0">
                <a:latin typeface="Arial"/>
                <a:cs typeface="Arial"/>
              </a:rPr>
              <a:t>metodologia</a:t>
            </a:r>
            <a:endParaRPr lang="pt-BR" dirty="0"/>
          </a:p>
        </p:txBody>
      </p:sp>
      <p:sp>
        <p:nvSpPr>
          <p:cNvPr id="5" name="CaixaDeTexto 1">
            <a:extLst>
              <a:ext uri="{FF2B5EF4-FFF2-40B4-BE49-F238E27FC236}">
                <a16:creationId xmlns:a16="http://schemas.microsoft.com/office/drawing/2014/main" id="{9AE58113-8BB4-4C37-A22E-C47D4A4339AB}"/>
              </a:ext>
            </a:extLst>
          </p:cNvPr>
          <p:cNvSpPr txBox="1"/>
          <p:nvPr/>
        </p:nvSpPr>
        <p:spPr>
          <a:xfrm>
            <a:off x="-5750" y="-5751"/>
            <a:ext cx="12203500" cy="369332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dirty="0">
                <a:solidFill>
                  <a:schemeClr val="accent6"/>
                </a:solidFill>
              </a:rPr>
              <a:t>Clique para adicionar texto</a:t>
            </a:r>
          </a:p>
        </p:txBody>
      </p:sp>
      <p:pic>
        <p:nvPicPr>
          <p:cNvPr id="4" name="Imagem 5" descr="Uma imagem contendo desenho&#10;&#10;Descrição gerada com muito alta confiança">
            <a:extLst>
              <a:ext uri="{FF2B5EF4-FFF2-40B4-BE49-F238E27FC236}">
                <a16:creationId xmlns:a16="http://schemas.microsoft.com/office/drawing/2014/main" id="{9BF1307B-99BA-40E6-BACD-61DB020C6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658" y="5937489"/>
            <a:ext cx="983771" cy="71096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098" y="2010977"/>
            <a:ext cx="5957141" cy="446785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7331826" y="3350029"/>
            <a:ext cx="4621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Figura 01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Reunião de apresentação do Núcleo de J.R.</a:t>
            </a:r>
          </a:p>
        </p:txBody>
      </p:sp>
    </p:spTree>
    <p:extLst>
      <p:ext uri="{BB962C8B-B14F-4D97-AF65-F5344CB8AC3E}">
        <p14:creationId xmlns:p14="http://schemas.microsoft.com/office/powerpoint/2010/main" val="339980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0BBBA2-C659-4BF3-8CAC-F730DF0A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79" y="126026"/>
            <a:ext cx="12199476" cy="1753174"/>
          </a:xfrm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lang="pt-BR" b="1">
                <a:latin typeface="Arial"/>
                <a:cs typeface="Arial"/>
              </a:rPr>
              <a:t>metodologia</a:t>
            </a:r>
            <a:endParaRPr lang="pt-BR" b="1" dirty="0">
              <a:latin typeface="Arial"/>
              <a:cs typeface="Arial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BC3FFF-B3C1-49F3-A0F2-4A1B4C82D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513" y="2221465"/>
            <a:ext cx="11100030" cy="37160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pt-BR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Atuação através de práticas restaurativas, sobretudo de Círculos de Construção de Paz, seguindo expressamente sua metodologia.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endParaRPr lang="pt-BR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endParaRPr lang="pt-BR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pt-BR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 Conselho da Comunidade oportunizou à trabalhadores dos serviços voltados à garantia de direitos (Conselho Tutelar, CRAS, CREAS, Escolas Estaduais), assim como, Conselheiros da Comunidade, com vistas ao trabalho voluntário diante das solicitações da Comarca.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endParaRPr lang="pt-BR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2800" dirty="0">
              <a:latin typeface="Arial"/>
              <a:cs typeface="Arial"/>
            </a:endParaRPr>
          </a:p>
        </p:txBody>
      </p:sp>
      <p:sp>
        <p:nvSpPr>
          <p:cNvPr id="5" name="CaixaDeTexto 1">
            <a:extLst>
              <a:ext uri="{FF2B5EF4-FFF2-40B4-BE49-F238E27FC236}">
                <a16:creationId xmlns:a16="http://schemas.microsoft.com/office/drawing/2014/main" id="{9AE58113-8BB4-4C37-A22E-C47D4A4339AB}"/>
              </a:ext>
            </a:extLst>
          </p:cNvPr>
          <p:cNvSpPr txBox="1"/>
          <p:nvPr/>
        </p:nvSpPr>
        <p:spPr>
          <a:xfrm>
            <a:off x="-5750" y="-5751"/>
            <a:ext cx="12203500" cy="369332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dirty="0">
                <a:solidFill>
                  <a:schemeClr val="accent6"/>
                </a:solidFill>
              </a:rPr>
              <a:t>Clique para adicionar texto</a:t>
            </a:r>
          </a:p>
        </p:txBody>
      </p:sp>
      <p:pic>
        <p:nvPicPr>
          <p:cNvPr id="4" name="Imagem 5" descr="Uma imagem contendo desenho&#10;&#10;Descrição gerada com muito alta confiança">
            <a:extLst>
              <a:ext uri="{FF2B5EF4-FFF2-40B4-BE49-F238E27FC236}">
                <a16:creationId xmlns:a16="http://schemas.microsoft.com/office/drawing/2014/main" id="{5E821241-F9DB-41E0-8213-549AFDBCF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658" y="5937489"/>
            <a:ext cx="983771" cy="71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8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0BBBA2-C659-4BF3-8CAC-F730DF0A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79" y="126026"/>
            <a:ext cx="12199476" cy="1753174"/>
          </a:xfrm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lang="pt-BR" b="1">
                <a:latin typeface="Arial"/>
                <a:cs typeface="Arial"/>
              </a:rPr>
              <a:t>metodologia</a:t>
            </a:r>
            <a:endParaRPr lang="pt-BR" b="1" dirty="0">
              <a:latin typeface="Arial"/>
              <a:cs typeface="Arial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BC3FFF-B3C1-49F3-A0F2-4A1B4C82D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749" y="2177935"/>
            <a:ext cx="11034909" cy="42062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pt-BR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Os facilitadores dispõem de liberdade para o desenvolvimento dos Círculos de Construção de Paz, devendo informar à coordenação do Núcleo, sobre as práticas desenvolvidas, a fim de que se tenha conhecimento de quais temas têm sido trabalhados, seus objetivos, público alvo e os resultados.</a:t>
            </a:r>
          </a:p>
          <a:p>
            <a:pPr marL="0" indent="0" algn="just">
              <a:buNone/>
            </a:pPr>
            <a:endParaRPr lang="pt-BR" sz="24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 fim de qualificar o trabalho da Justiça Restaurativa, os membros do núcleo deverão se reunir bimestralmente para a realização de Círculos entre si, aprofundar o conhecimento através de estudos de artigos, cartilhas, a participação em eventos e a troca de experiências.</a:t>
            </a:r>
          </a:p>
          <a:p>
            <a:pPr marL="0" indent="0" algn="just">
              <a:buNone/>
            </a:pPr>
            <a:endParaRPr lang="pt-BR" sz="2800" dirty="0">
              <a:latin typeface="Arial"/>
              <a:cs typeface="Arial"/>
            </a:endParaRPr>
          </a:p>
        </p:txBody>
      </p:sp>
      <p:sp>
        <p:nvSpPr>
          <p:cNvPr id="5" name="CaixaDeTexto 1">
            <a:extLst>
              <a:ext uri="{FF2B5EF4-FFF2-40B4-BE49-F238E27FC236}">
                <a16:creationId xmlns:a16="http://schemas.microsoft.com/office/drawing/2014/main" id="{9AE58113-8BB4-4C37-A22E-C47D4A4339AB}"/>
              </a:ext>
            </a:extLst>
          </p:cNvPr>
          <p:cNvSpPr txBox="1"/>
          <p:nvPr/>
        </p:nvSpPr>
        <p:spPr>
          <a:xfrm>
            <a:off x="-5750" y="-5751"/>
            <a:ext cx="12203500" cy="369332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dirty="0">
                <a:solidFill>
                  <a:schemeClr val="accent6"/>
                </a:solidFill>
              </a:rPr>
              <a:t>Clique para adicionar texto</a:t>
            </a:r>
          </a:p>
        </p:txBody>
      </p:sp>
      <p:pic>
        <p:nvPicPr>
          <p:cNvPr id="4" name="Imagem 5" descr="Uma imagem contendo desenho&#10;&#10;Descrição gerada com muito alta confiança">
            <a:extLst>
              <a:ext uri="{FF2B5EF4-FFF2-40B4-BE49-F238E27FC236}">
                <a16:creationId xmlns:a16="http://schemas.microsoft.com/office/drawing/2014/main" id="{C8AE8140-9C5A-4C7D-9485-090DE2998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658" y="5937489"/>
            <a:ext cx="983771" cy="71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3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606060"/>
      </a:dk2>
      <a:lt2>
        <a:srgbClr val="EDEDED"/>
      </a:lt2>
      <a:accent1>
        <a:srgbClr val="FFC000"/>
      </a:accent1>
      <a:accent2>
        <a:srgbClr val="A5D028"/>
      </a:accent2>
      <a:accent3>
        <a:srgbClr val="0CC978"/>
      </a:accent3>
      <a:accent4>
        <a:srgbClr val="099BDD"/>
      </a:accent4>
      <a:accent5>
        <a:srgbClr val="47BFCD"/>
      </a:accent5>
      <a:accent6>
        <a:srgbClr val="DD7C15"/>
      </a:accent6>
      <a:hlink>
        <a:srgbClr val="FF9933"/>
      </a:hlink>
      <a:folHlink>
        <a:srgbClr val="B2B2B2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B1D2DA32-AC8B-4194-BF85-FF4A5B40EB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181</TotalTime>
  <Words>1053</Words>
  <Application>Microsoft Office PowerPoint</Application>
  <PresentationFormat>Widescreen</PresentationFormat>
  <Paragraphs>153</Paragraphs>
  <Slides>26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27" baseType="lpstr">
      <vt:lpstr>Banded</vt:lpstr>
      <vt:lpstr> A Justiça Restaurativa e a prática do Conselho da Comunidade em rede </vt:lpstr>
      <vt:lpstr>Dados</vt:lpstr>
      <vt:lpstr>rESUMO</vt:lpstr>
      <vt:lpstr>OBJETIVOS</vt:lpstr>
      <vt:lpstr>OBJETIVOS</vt:lpstr>
      <vt:lpstr>metodologia</vt:lpstr>
      <vt:lpstr>metodologia</vt:lpstr>
      <vt:lpstr>metodologia</vt:lpstr>
      <vt:lpstr>metodologia</vt:lpstr>
      <vt:lpstr>metodologia</vt:lpstr>
      <vt:lpstr>Facilitadores</vt:lpstr>
      <vt:lpstr>Facilitadores</vt:lpstr>
      <vt:lpstr>Parcerias do projeto</vt:lpstr>
      <vt:lpstr>RECURSOS FINANCEIROS</vt:lpstr>
      <vt:lpstr>resultados</vt:lpstr>
      <vt:lpstr>resultados</vt:lpstr>
      <vt:lpstr>resultados</vt:lpstr>
      <vt:lpstr>resultados</vt:lpstr>
      <vt:lpstr>resultados</vt:lpstr>
      <vt:lpstr>cronograma</vt:lpstr>
      <vt:lpstr>cronograma</vt:lpstr>
      <vt:lpstr>Por que ser restaurativo?</vt:lpstr>
      <vt:lpstr>Por que ser restaurativo?</vt:lpstr>
      <vt:lpstr>Agradecimentos</vt:lpstr>
      <vt:lpstr>Agradecimentos</vt:lpstr>
      <vt:lpstr>Referências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Aline Lazzaretti Sovinski Penteado</dc:creator>
  <cp:lastModifiedBy>09446688957@tjpr.jus.br</cp:lastModifiedBy>
  <cp:revision>521</cp:revision>
  <dcterms:created xsi:type="dcterms:W3CDTF">2019-11-11T21:48:54Z</dcterms:created>
  <dcterms:modified xsi:type="dcterms:W3CDTF">2019-11-20T21:57:23Z</dcterms:modified>
</cp:coreProperties>
</file>