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sldIdLst>
    <p:sldId id="400" r:id="rId2"/>
    <p:sldId id="378" r:id="rId3"/>
    <p:sldId id="357" r:id="rId4"/>
    <p:sldId id="393" r:id="rId5"/>
    <p:sldId id="394" r:id="rId6"/>
    <p:sldId id="397" r:id="rId7"/>
    <p:sldId id="402" r:id="rId8"/>
    <p:sldId id="403" r:id="rId9"/>
    <p:sldId id="404" r:id="rId10"/>
    <p:sldId id="405" r:id="rId11"/>
    <p:sldId id="406" r:id="rId12"/>
    <p:sldId id="401" r:id="rId13"/>
    <p:sldId id="396" r:id="rId14"/>
    <p:sldId id="38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60"/>
  </p:normalViewPr>
  <p:slideViewPr>
    <p:cSldViewPr>
      <p:cViewPr varScale="1">
        <p:scale>
          <a:sx n="68" d="100"/>
          <a:sy n="68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8C569-C0CD-4749-8021-B22B16A87095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C6C83-BC12-458F-9745-DEE56A8F0C8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21/11/2019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halegre@depen.pr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SCRITORIO_SOCIAL_1920X1080px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DBBEB78-D29D-48CC-B82D-4A62AFBA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Dependência Química – Comunidade Terapêuticas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Parceria com Universidade – atendimento Psicológico e grupos no Escritório Social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Parcerias com Igrejas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Médico Voluntário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3966ADD-B23F-4ABE-90A7-CE842454F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Saúde</a:t>
            </a:r>
          </a:p>
        </p:txBody>
      </p:sp>
    </p:spTree>
    <p:extLst>
      <p:ext uri="{BB962C8B-B14F-4D97-AF65-F5344CB8AC3E}">
        <p14:creationId xmlns:p14="http://schemas.microsoft.com/office/powerpoint/2010/main" val="3683431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14C0D39-0E8A-471D-851A-ACE21936C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Regime aberto / Egressos</a:t>
            </a:r>
          </a:p>
          <a:p>
            <a:endParaRPr lang="pt-BR" dirty="0"/>
          </a:p>
          <a:p>
            <a:r>
              <a:rPr lang="pt-BR" dirty="0"/>
              <a:t>Pessoas em Monitoração Eletrônica</a:t>
            </a:r>
          </a:p>
          <a:p>
            <a:endParaRPr lang="pt-BR" dirty="0"/>
          </a:p>
          <a:p>
            <a:r>
              <a:rPr lang="pt-BR" dirty="0"/>
              <a:t>CIAP – Medidas Alternativas</a:t>
            </a:r>
          </a:p>
          <a:p>
            <a:endParaRPr lang="pt-BR" dirty="0"/>
          </a:p>
          <a:p>
            <a:r>
              <a:rPr lang="pt-BR" dirty="0"/>
              <a:t>Coordenação e equipe técnica para cada grupo.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8473D02-0C09-45D2-B8DC-3CAB1E28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COMPLEXO SOCIAL</a:t>
            </a:r>
          </a:p>
        </p:txBody>
      </p:sp>
    </p:spTree>
    <p:extLst>
      <p:ext uri="{BB962C8B-B14F-4D97-AF65-F5344CB8AC3E}">
        <p14:creationId xmlns:p14="http://schemas.microsoft.com/office/powerpoint/2010/main" val="4001027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attachment.outlook.live.net/owa/schallegre@hotmail.com/service.svc/s/GetAttachmentThumbnail?id=AQMkADAwATY0MDABLTgxNWEtODA2OC0wMAItMDAKAEYAAAPz0esyPrWPRKm7zj7%2B3C3eBwCsfsn7qLt9QLyL66ghWsaRAAACAQwAAACsfsn7qLt9QLyL66ghWsaRAAAA%2B%2Flq%2BAAAAAESABAAFCV2vAMhF0uNiNrxNF71mQ%3D%3D&amp;thumbnailType=2&amp;X-OWA-CANARY=aSDh1vZjrEq6xzzgWeapmTB2gRJ-_9QYVKt4SHuthq2LRG7El7tQu_NnYbYl2a0lLkComiTVVBc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DA5NjAwLTIxNzAxOTE5NzZcIixcInB1aWRcIjpcIjE3NTkyMjA3NzQ2MzM1NzZcIixcIm9pZFwiOlwiMDAwNjQwMDAtODE1YS04MDY4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DU4NDAyMjgsIm5iZiI6MTUwNTgzOTYyOH0.NsE7TkRBEGv2Ol371uLtYxx7B4MM07C7dzntNbKPmSzUlQxluDNKUrnXCSVgZ4if95SrM8kQcW80yDstjggTiuhqKhGyrMzVzebXqqiarLRqPuT_EtDjaf_jsyzDM0o7uv273Ha9tFQ8oWhAKOCr6vKigzACjPs8jhOEHDlOgc7q0mR5uZR6YB6afDnfRJYPD1UIC0Zo7zGX-VIwi-NdqCWGcMGwvU7z0dVDjhEaTY9kZVx5hGymjs_mUkscjTADMJK1O9upGnv1iZlQxPo7pkwks9TXhsAc9scrViZSucPehS_rujSy4Rndz_hhkKYUrQce54fxoiuVZWmbmBKGww&amp;owa=outlook.live.com&amp;i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https://attachment.outlook.live.net/owa/schallegre@hotmail.com/service.svc/s/GetAttachmentThumbnail?id=AQMkADAwATY0MDABLTgxNWEtODA2OC0wMAItMDAKAEYAAAPz0esyPrWPRKm7zj7%2B3C3eBwCsfsn7qLt9QLyL66ghWsaRAAACAQwAAACsfsn7qLt9QLyL66ghWsaRAAAA%2B%2Flq%2BAAAAAESABAAFCV2vAMhF0uNiNrxNF71mQ%3D%3D&amp;thumbnailType=2&amp;X-OWA-CANARY=aSDh1vZjrEq6xzzgWeapmTB2gRJ-_9QYVKt4SHuthq2LRG7El7tQu_NnYbYl2a0lLkComiTVVBc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DA5NjAwLTIxNzAxOTE5NzZcIixcInB1aWRcIjpcIjE3NTkyMjA3NzQ2MzM1NzZcIixcIm9pZFwiOlwiMDAwNjQwMDAtODE1YS04MDY4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DU4NDAyMjgsIm5iZiI6MTUwNTgzOTYyOH0.NsE7TkRBEGv2Ol371uLtYxx7B4MM07C7dzntNbKPmSzUlQxluDNKUrnXCSVgZ4if95SrM8kQcW80yDstjggTiuhqKhGyrMzVzebXqqiarLRqPuT_EtDjaf_jsyzDM0o7uv273Ha9tFQ8oWhAKOCr6vKigzACjPs8jhOEHDlOgc7q0mR5uZR6YB6afDnfRJYPD1UIC0Zo7zGX-VIwi-NdqCWGcMGwvU7z0dVDjhEaTY9kZVx5hGymjs_mUkscjTADMJK1O9upGnv1iZlQxPo7pkwks9TXhsAc9scrViZSucPehS_rujSy4Rndz_hhkKYUrQce54fxoiuVZWmbmBKGww&amp;owa=outlook.live.com&amp;i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39788"/>
            <a:ext cx="2520280" cy="447664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820000"/>
            <a:ext cx="3292684" cy="494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0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2275" y="1052449"/>
            <a:ext cx="5495925" cy="3756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3336" y="1726692"/>
            <a:ext cx="3654552" cy="745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24025" y="1893570"/>
            <a:ext cx="177546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EQUIPE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TÉCNICA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4568" y="2359151"/>
            <a:ext cx="3709415" cy="31074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49367" y="1766316"/>
            <a:ext cx="3654551" cy="6705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49671" y="1892046"/>
            <a:ext cx="285686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0" dirty="0">
                <a:latin typeface="Calibri"/>
                <a:cs typeface="Calibri"/>
              </a:rPr>
              <a:t>SERVIÇOS/ATENDIMENTOS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00600" y="2337816"/>
            <a:ext cx="3709415" cy="31013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88433" y="2429509"/>
            <a:ext cx="3063875" cy="2641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000" spc="-10" dirty="0">
                <a:latin typeface="Calibri"/>
                <a:cs typeface="Calibri"/>
              </a:rPr>
              <a:t>Atendimento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psicossocial;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Char char="•"/>
              <a:tabLst>
                <a:tab pos="241300" algn="l"/>
              </a:tabLst>
            </a:pPr>
            <a:r>
              <a:rPr lang="pt-BR" sz="2000" spc="-5" dirty="0">
                <a:latin typeface="Calibri"/>
                <a:cs typeface="Calibri"/>
              </a:rPr>
              <a:t>D</a:t>
            </a:r>
            <a:r>
              <a:rPr sz="2000" spc="-5" dirty="0" err="1">
                <a:latin typeface="Calibri"/>
                <a:cs typeface="Calibri"/>
              </a:rPr>
              <a:t>ocumentação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civil;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Encaminhamento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trabalho;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55"/>
              </a:spcBef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Qualificação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profissional;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70"/>
              </a:spcBef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Assistência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jurídica;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Redes de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ensino;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55"/>
              </a:spcBef>
              <a:buChar char="•"/>
              <a:tabLst>
                <a:tab pos="241300" algn="l"/>
              </a:tabLst>
            </a:pPr>
            <a:r>
              <a:rPr sz="2000" spc="-10" dirty="0">
                <a:latin typeface="Calibri"/>
                <a:cs typeface="Calibri"/>
              </a:rPr>
              <a:t>Rede </a:t>
            </a:r>
            <a:r>
              <a:rPr sz="2000" spc="-5" dirty="0">
                <a:latin typeface="Calibri"/>
                <a:cs typeface="Calibri"/>
              </a:rPr>
              <a:t>de saúde;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</a:t>
            </a: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Char char="•"/>
              <a:tabLst>
                <a:tab pos="241300" algn="l"/>
              </a:tabLst>
            </a:pPr>
            <a:r>
              <a:rPr sz="2000" spc="-5" dirty="0" err="1">
                <a:latin typeface="Calibri"/>
                <a:cs typeface="Calibri"/>
              </a:rPr>
              <a:t>Rede</a:t>
            </a:r>
            <a:r>
              <a:rPr sz="2000" spc="-5" dirty="0">
                <a:latin typeface="Calibri"/>
                <a:cs typeface="Calibri"/>
              </a:rPr>
              <a:t> s</a:t>
            </a:r>
            <a:r>
              <a:rPr lang="pt-BR" sz="2000" spc="-5" dirty="0">
                <a:latin typeface="Calibri"/>
                <a:cs typeface="Calibri"/>
              </a:rPr>
              <a:t>o</a:t>
            </a:r>
            <a:r>
              <a:rPr sz="2000" spc="-5" dirty="0" err="1">
                <a:latin typeface="Calibri"/>
                <a:cs typeface="Calibri"/>
              </a:rPr>
              <a:t>cio</a:t>
            </a:r>
            <a:r>
              <a:rPr lang="pt-BR" sz="2000" spc="-120" dirty="0">
                <a:latin typeface="Calibri"/>
                <a:cs typeface="Calibri"/>
              </a:rPr>
              <a:t>-</a:t>
            </a:r>
            <a:r>
              <a:rPr sz="2000" spc="-5" dirty="0" err="1">
                <a:latin typeface="Calibri"/>
                <a:cs typeface="Calibri"/>
              </a:rPr>
              <a:t>assistencia</a:t>
            </a:r>
            <a:r>
              <a:rPr lang="pt-BR" sz="2000" spc="-5" dirty="0">
                <a:latin typeface="Calibri"/>
                <a:cs typeface="Calibri"/>
              </a:rPr>
              <a:t>l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478776" y="333375"/>
            <a:ext cx="1657350" cy="1079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/>
              <a:t>Ananda </a:t>
            </a:r>
            <a:r>
              <a:rPr lang="pt-BR" dirty="0" err="1"/>
              <a:t>Chalegre</a:t>
            </a:r>
            <a:r>
              <a:rPr lang="pt-BR" dirty="0"/>
              <a:t> dos Santos </a:t>
            </a:r>
          </a:p>
          <a:p>
            <a:pPr algn="ctr">
              <a:buNone/>
            </a:pPr>
            <a:r>
              <a:rPr lang="pt-BR" dirty="0">
                <a:hlinkClick r:id="rId2"/>
              </a:rPr>
              <a:t>chalegre@depen.pr.gov.br</a:t>
            </a:r>
            <a:endParaRPr lang="pt-BR" dirty="0"/>
          </a:p>
          <a:p>
            <a:pPr algn="ctr">
              <a:buNone/>
            </a:pPr>
            <a:r>
              <a:rPr lang="pt-BR" dirty="0"/>
              <a:t>3251-3123</a:t>
            </a:r>
          </a:p>
          <a:p>
            <a:pPr algn="ctr">
              <a:buNone/>
            </a:pPr>
            <a:r>
              <a:rPr lang="pt-BR" dirty="0"/>
              <a:t>99631-2474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/>
              <a:t>esocial@depen.pr.gov.br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             OBRIGADA!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02081" y="3968495"/>
            <a:ext cx="7937500" cy="1376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500" b="1" dirty="0">
                <a:solidFill>
                  <a:srgbClr val="7E7E7E"/>
                </a:solidFill>
                <a:latin typeface="Arial Narrow"/>
                <a:cs typeface="Arial Narrow"/>
              </a:rPr>
              <a:t>Programa: </a:t>
            </a:r>
            <a:r>
              <a:rPr sz="4500" b="1" dirty="0" err="1">
                <a:solidFill>
                  <a:srgbClr val="7E7E7E"/>
                </a:solidFill>
                <a:latin typeface="Arial Narrow"/>
                <a:cs typeface="Arial Narrow"/>
              </a:rPr>
              <a:t>Cidadania</a:t>
            </a:r>
            <a:r>
              <a:rPr sz="4500" b="1" dirty="0">
                <a:solidFill>
                  <a:srgbClr val="7E7E7E"/>
                </a:solidFill>
                <a:latin typeface="Arial Narrow"/>
                <a:cs typeface="Arial Narrow"/>
              </a:rPr>
              <a:t> </a:t>
            </a:r>
            <a:r>
              <a:rPr sz="4500" b="1" dirty="0" err="1">
                <a:solidFill>
                  <a:srgbClr val="7E7E7E"/>
                </a:solidFill>
                <a:latin typeface="Arial Narrow"/>
                <a:cs typeface="Arial Narrow"/>
              </a:rPr>
              <a:t>nos</a:t>
            </a:r>
            <a:r>
              <a:rPr sz="4500" b="1" spc="-175" dirty="0">
                <a:solidFill>
                  <a:srgbClr val="7E7E7E"/>
                </a:solidFill>
                <a:latin typeface="Arial Narrow"/>
                <a:cs typeface="Arial Narrow"/>
              </a:rPr>
              <a:t> </a:t>
            </a:r>
            <a:r>
              <a:rPr sz="4500" b="1" dirty="0" err="1">
                <a:solidFill>
                  <a:srgbClr val="7E7E7E"/>
                </a:solidFill>
                <a:latin typeface="Arial Narrow"/>
                <a:cs typeface="Arial Narrow"/>
              </a:rPr>
              <a:t>Presídios</a:t>
            </a:r>
          </a:p>
          <a:p>
            <a:pPr marL="1270" algn="ctr">
              <a:lnSpc>
                <a:spcPct val="100000"/>
              </a:lnSpc>
            </a:pPr>
            <a:r>
              <a:rPr sz="4500" b="1" dirty="0" err="1">
                <a:solidFill>
                  <a:srgbClr val="7E7E7E"/>
                </a:solidFill>
                <a:latin typeface="Arial Narrow"/>
                <a:cs typeface="Arial Narrow"/>
              </a:rPr>
              <a:t>Eixo</a:t>
            </a:r>
            <a:r>
              <a:rPr sz="4500" b="1" dirty="0">
                <a:solidFill>
                  <a:srgbClr val="7E7E7E"/>
                </a:solidFill>
                <a:latin typeface="Arial Narrow"/>
                <a:cs typeface="Arial Narrow"/>
              </a:rPr>
              <a:t> </a:t>
            </a:r>
            <a:r>
              <a:rPr sz="4500" b="1" spc="-5" dirty="0">
                <a:solidFill>
                  <a:srgbClr val="7E7E7E"/>
                </a:solidFill>
                <a:latin typeface="Arial Narrow"/>
                <a:cs typeface="Arial Narrow"/>
              </a:rPr>
              <a:t>Social</a:t>
            </a:r>
            <a:endParaRPr sz="4500" dirty="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4687" y="3887851"/>
            <a:ext cx="7823200" cy="84455"/>
          </a:xfrm>
          <a:custGeom>
            <a:avLst/>
            <a:gdLst/>
            <a:ahLst/>
            <a:cxnLst/>
            <a:rect l="l" t="t" r="r" b="b"/>
            <a:pathLst>
              <a:path w="7823200" h="84454">
                <a:moveTo>
                  <a:pt x="38061" y="7874"/>
                </a:moveTo>
                <a:lnTo>
                  <a:pt x="0" y="45974"/>
                </a:lnTo>
                <a:lnTo>
                  <a:pt x="38138" y="84074"/>
                </a:lnTo>
                <a:lnTo>
                  <a:pt x="69856" y="52324"/>
                </a:lnTo>
                <a:lnTo>
                  <a:pt x="38112" y="52324"/>
                </a:lnTo>
                <a:lnTo>
                  <a:pt x="38100" y="39624"/>
                </a:lnTo>
                <a:lnTo>
                  <a:pt x="69811" y="39591"/>
                </a:lnTo>
                <a:lnTo>
                  <a:pt x="38061" y="7874"/>
                </a:lnTo>
                <a:close/>
              </a:path>
              <a:path w="7823200" h="84454">
                <a:moveTo>
                  <a:pt x="7816892" y="31750"/>
                </a:moveTo>
                <a:lnTo>
                  <a:pt x="7785036" y="31750"/>
                </a:lnTo>
                <a:lnTo>
                  <a:pt x="7785163" y="44450"/>
                </a:lnTo>
                <a:lnTo>
                  <a:pt x="7753340" y="44482"/>
                </a:lnTo>
                <a:lnTo>
                  <a:pt x="7785163" y="76200"/>
                </a:lnTo>
                <a:lnTo>
                  <a:pt x="7823136" y="37973"/>
                </a:lnTo>
                <a:lnTo>
                  <a:pt x="7816892" y="31750"/>
                </a:lnTo>
                <a:close/>
              </a:path>
              <a:path w="7823200" h="84454">
                <a:moveTo>
                  <a:pt x="69811" y="39591"/>
                </a:moveTo>
                <a:lnTo>
                  <a:pt x="38100" y="39624"/>
                </a:lnTo>
                <a:lnTo>
                  <a:pt x="38112" y="52324"/>
                </a:lnTo>
                <a:lnTo>
                  <a:pt x="69888" y="52291"/>
                </a:lnTo>
                <a:lnTo>
                  <a:pt x="76200" y="45974"/>
                </a:lnTo>
                <a:lnTo>
                  <a:pt x="69811" y="39591"/>
                </a:lnTo>
                <a:close/>
              </a:path>
              <a:path w="7823200" h="84454">
                <a:moveTo>
                  <a:pt x="69888" y="52291"/>
                </a:moveTo>
                <a:lnTo>
                  <a:pt x="38112" y="52324"/>
                </a:lnTo>
                <a:lnTo>
                  <a:pt x="69856" y="52324"/>
                </a:lnTo>
                <a:close/>
              </a:path>
              <a:path w="7823200" h="84454">
                <a:moveTo>
                  <a:pt x="7753254" y="31782"/>
                </a:moveTo>
                <a:lnTo>
                  <a:pt x="69811" y="39591"/>
                </a:lnTo>
                <a:lnTo>
                  <a:pt x="76200" y="45974"/>
                </a:lnTo>
                <a:lnTo>
                  <a:pt x="69888" y="52291"/>
                </a:lnTo>
                <a:lnTo>
                  <a:pt x="7753340" y="44482"/>
                </a:lnTo>
                <a:lnTo>
                  <a:pt x="7746936" y="38100"/>
                </a:lnTo>
                <a:lnTo>
                  <a:pt x="7753254" y="31782"/>
                </a:lnTo>
                <a:close/>
              </a:path>
              <a:path w="7823200" h="84454">
                <a:moveTo>
                  <a:pt x="7785036" y="31750"/>
                </a:moveTo>
                <a:lnTo>
                  <a:pt x="7753254" y="31782"/>
                </a:lnTo>
                <a:lnTo>
                  <a:pt x="7746936" y="38100"/>
                </a:lnTo>
                <a:lnTo>
                  <a:pt x="7753340" y="44482"/>
                </a:lnTo>
                <a:lnTo>
                  <a:pt x="7785163" y="44450"/>
                </a:lnTo>
                <a:lnTo>
                  <a:pt x="7785036" y="31750"/>
                </a:lnTo>
                <a:close/>
              </a:path>
              <a:path w="7823200" h="84454">
                <a:moveTo>
                  <a:pt x="7785036" y="0"/>
                </a:moveTo>
                <a:lnTo>
                  <a:pt x="7753254" y="31782"/>
                </a:lnTo>
                <a:lnTo>
                  <a:pt x="7816892" y="31750"/>
                </a:lnTo>
                <a:lnTo>
                  <a:pt x="7785036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3887" y="5478526"/>
            <a:ext cx="7874000" cy="127000"/>
          </a:xfrm>
          <a:custGeom>
            <a:avLst/>
            <a:gdLst/>
            <a:ahLst/>
            <a:cxnLst/>
            <a:rect l="l" t="t" r="r" b="b"/>
            <a:pathLst>
              <a:path w="7874000" h="127000">
                <a:moveTo>
                  <a:pt x="37845" y="50800"/>
                </a:moveTo>
                <a:lnTo>
                  <a:pt x="0" y="89027"/>
                </a:lnTo>
                <a:lnTo>
                  <a:pt x="38354" y="126936"/>
                </a:lnTo>
                <a:lnTo>
                  <a:pt x="69672" y="95250"/>
                </a:lnTo>
                <a:lnTo>
                  <a:pt x="38138" y="95250"/>
                </a:lnTo>
                <a:lnTo>
                  <a:pt x="38061" y="82550"/>
                </a:lnTo>
                <a:lnTo>
                  <a:pt x="69812" y="82343"/>
                </a:lnTo>
                <a:lnTo>
                  <a:pt x="37845" y="50800"/>
                </a:lnTo>
                <a:close/>
              </a:path>
              <a:path w="7874000" h="127000">
                <a:moveTo>
                  <a:pt x="69812" y="82343"/>
                </a:moveTo>
                <a:lnTo>
                  <a:pt x="38061" y="82550"/>
                </a:lnTo>
                <a:lnTo>
                  <a:pt x="38138" y="95250"/>
                </a:lnTo>
                <a:lnTo>
                  <a:pt x="69877" y="95043"/>
                </a:lnTo>
                <a:lnTo>
                  <a:pt x="76200" y="88646"/>
                </a:lnTo>
                <a:lnTo>
                  <a:pt x="69812" y="82343"/>
                </a:lnTo>
                <a:close/>
              </a:path>
              <a:path w="7874000" h="127000">
                <a:moveTo>
                  <a:pt x="69877" y="95043"/>
                </a:moveTo>
                <a:lnTo>
                  <a:pt x="38138" y="95250"/>
                </a:lnTo>
                <a:lnTo>
                  <a:pt x="69672" y="95250"/>
                </a:lnTo>
                <a:lnTo>
                  <a:pt x="69877" y="95043"/>
                </a:lnTo>
                <a:close/>
              </a:path>
              <a:path w="7874000" h="127000">
                <a:moveTo>
                  <a:pt x="7803964" y="31957"/>
                </a:moveTo>
                <a:lnTo>
                  <a:pt x="69812" y="82343"/>
                </a:lnTo>
                <a:lnTo>
                  <a:pt x="76200" y="88646"/>
                </a:lnTo>
                <a:lnTo>
                  <a:pt x="69877" y="95043"/>
                </a:lnTo>
                <a:lnTo>
                  <a:pt x="7804252" y="44656"/>
                </a:lnTo>
                <a:lnTo>
                  <a:pt x="7797736" y="38227"/>
                </a:lnTo>
                <a:lnTo>
                  <a:pt x="7803964" y="31957"/>
                </a:lnTo>
                <a:close/>
              </a:path>
              <a:path w="7874000" h="127000">
                <a:moveTo>
                  <a:pt x="7867779" y="31750"/>
                </a:moveTo>
                <a:lnTo>
                  <a:pt x="7835836" y="31750"/>
                </a:lnTo>
                <a:lnTo>
                  <a:pt x="7835963" y="44450"/>
                </a:lnTo>
                <a:lnTo>
                  <a:pt x="7804252" y="44656"/>
                </a:lnTo>
                <a:lnTo>
                  <a:pt x="7836090" y="76073"/>
                </a:lnTo>
                <a:lnTo>
                  <a:pt x="7873936" y="37846"/>
                </a:lnTo>
                <a:lnTo>
                  <a:pt x="7867779" y="31750"/>
                </a:lnTo>
                <a:close/>
              </a:path>
              <a:path w="7874000" h="127000">
                <a:moveTo>
                  <a:pt x="7835836" y="31750"/>
                </a:moveTo>
                <a:lnTo>
                  <a:pt x="7803964" y="31957"/>
                </a:lnTo>
                <a:lnTo>
                  <a:pt x="7797736" y="38227"/>
                </a:lnTo>
                <a:lnTo>
                  <a:pt x="7804252" y="44656"/>
                </a:lnTo>
                <a:lnTo>
                  <a:pt x="7835963" y="44450"/>
                </a:lnTo>
                <a:lnTo>
                  <a:pt x="7835836" y="31750"/>
                </a:lnTo>
                <a:close/>
              </a:path>
              <a:path w="7874000" h="127000">
                <a:moveTo>
                  <a:pt x="7835709" y="0"/>
                </a:moveTo>
                <a:lnTo>
                  <a:pt x="7803964" y="31957"/>
                </a:lnTo>
                <a:lnTo>
                  <a:pt x="7867779" y="31750"/>
                </a:lnTo>
                <a:lnTo>
                  <a:pt x="7835709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2" descr="Resultado de imagem para cnj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980728"/>
            <a:ext cx="4248472" cy="2223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2275" y="1052449"/>
            <a:ext cx="5495925" cy="3756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06871" y="1123781"/>
            <a:ext cx="4674870" cy="4241800"/>
          </a:xfrm>
          <a:custGeom>
            <a:avLst/>
            <a:gdLst/>
            <a:ahLst/>
            <a:cxnLst/>
            <a:rect l="l" t="t" r="r" b="b"/>
            <a:pathLst>
              <a:path w="4674870" h="4241800">
                <a:moveTo>
                  <a:pt x="2603302" y="4229100"/>
                </a:moveTo>
                <a:lnTo>
                  <a:pt x="2064464" y="4229100"/>
                </a:lnTo>
                <a:lnTo>
                  <a:pt x="2109403" y="4241800"/>
                </a:lnTo>
                <a:lnTo>
                  <a:pt x="2558675" y="4241800"/>
                </a:lnTo>
                <a:lnTo>
                  <a:pt x="2603302" y="4229100"/>
                </a:lnTo>
                <a:close/>
              </a:path>
              <a:path w="4674870" h="4241800">
                <a:moveTo>
                  <a:pt x="2692222" y="4216400"/>
                </a:moveTo>
                <a:lnTo>
                  <a:pt x="1974749" y="4216400"/>
                </a:lnTo>
                <a:lnTo>
                  <a:pt x="2019575" y="4229100"/>
                </a:lnTo>
                <a:lnTo>
                  <a:pt x="2647822" y="4229100"/>
                </a:lnTo>
                <a:lnTo>
                  <a:pt x="2692222" y="4216400"/>
                </a:lnTo>
                <a:close/>
              </a:path>
              <a:path w="4674870" h="4241800">
                <a:moveTo>
                  <a:pt x="2824571" y="4191000"/>
                </a:moveTo>
                <a:lnTo>
                  <a:pt x="1840782" y="4191000"/>
                </a:lnTo>
                <a:lnTo>
                  <a:pt x="1929999" y="4216400"/>
                </a:lnTo>
                <a:lnTo>
                  <a:pt x="2736489" y="4216400"/>
                </a:lnTo>
                <a:lnTo>
                  <a:pt x="2824571" y="4191000"/>
                </a:lnTo>
                <a:close/>
              </a:path>
              <a:path w="4674870" h="4241800">
                <a:moveTo>
                  <a:pt x="470872" y="749300"/>
                </a:moveTo>
                <a:lnTo>
                  <a:pt x="115653" y="787400"/>
                </a:lnTo>
                <a:lnTo>
                  <a:pt x="244812" y="876300"/>
                </a:lnTo>
                <a:lnTo>
                  <a:pt x="223589" y="914400"/>
                </a:lnTo>
                <a:lnTo>
                  <a:pt x="203352" y="952500"/>
                </a:lnTo>
                <a:lnTo>
                  <a:pt x="184097" y="1003300"/>
                </a:lnTo>
                <a:lnTo>
                  <a:pt x="165821" y="1041400"/>
                </a:lnTo>
                <a:lnTo>
                  <a:pt x="148521" y="1092200"/>
                </a:lnTo>
                <a:lnTo>
                  <a:pt x="132192" y="1130300"/>
                </a:lnTo>
                <a:lnTo>
                  <a:pt x="116832" y="1181100"/>
                </a:lnTo>
                <a:lnTo>
                  <a:pt x="102438" y="1231900"/>
                </a:lnTo>
                <a:lnTo>
                  <a:pt x="89005" y="1270000"/>
                </a:lnTo>
                <a:lnTo>
                  <a:pt x="76530" y="1320800"/>
                </a:lnTo>
                <a:lnTo>
                  <a:pt x="65010" y="1358900"/>
                </a:lnTo>
                <a:lnTo>
                  <a:pt x="54441" y="1409700"/>
                </a:lnTo>
                <a:lnTo>
                  <a:pt x="44821" y="1460500"/>
                </a:lnTo>
                <a:lnTo>
                  <a:pt x="36145" y="1498600"/>
                </a:lnTo>
                <a:lnTo>
                  <a:pt x="28410" y="1549400"/>
                </a:lnTo>
                <a:lnTo>
                  <a:pt x="21613" y="1587500"/>
                </a:lnTo>
                <a:lnTo>
                  <a:pt x="15750" y="1638300"/>
                </a:lnTo>
                <a:lnTo>
                  <a:pt x="10818" y="1689100"/>
                </a:lnTo>
                <a:lnTo>
                  <a:pt x="6813" y="1727200"/>
                </a:lnTo>
                <a:lnTo>
                  <a:pt x="3732" y="1778000"/>
                </a:lnTo>
                <a:lnTo>
                  <a:pt x="1572" y="1828800"/>
                </a:lnTo>
                <a:lnTo>
                  <a:pt x="329" y="1866900"/>
                </a:lnTo>
                <a:lnTo>
                  <a:pt x="0" y="1917700"/>
                </a:lnTo>
                <a:lnTo>
                  <a:pt x="580" y="1968500"/>
                </a:lnTo>
                <a:lnTo>
                  <a:pt x="2068" y="2006600"/>
                </a:lnTo>
                <a:lnTo>
                  <a:pt x="4458" y="2057400"/>
                </a:lnTo>
                <a:lnTo>
                  <a:pt x="7749" y="2095500"/>
                </a:lnTo>
                <a:lnTo>
                  <a:pt x="11936" y="2146300"/>
                </a:lnTo>
                <a:lnTo>
                  <a:pt x="17017" y="2197100"/>
                </a:lnTo>
                <a:lnTo>
                  <a:pt x="22986" y="2235200"/>
                </a:lnTo>
                <a:lnTo>
                  <a:pt x="29842" y="2286000"/>
                </a:lnTo>
                <a:lnTo>
                  <a:pt x="37581" y="2324100"/>
                </a:lnTo>
                <a:lnTo>
                  <a:pt x="46199" y="2374900"/>
                </a:lnTo>
                <a:lnTo>
                  <a:pt x="55693" y="2413000"/>
                </a:lnTo>
                <a:lnTo>
                  <a:pt x="66059" y="2463800"/>
                </a:lnTo>
                <a:lnTo>
                  <a:pt x="77295" y="2501899"/>
                </a:lnTo>
                <a:lnTo>
                  <a:pt x="89396" y="2552699"/>
                </a:lnTo>
                <a:lnTo>
                  <a:pt x="102359" y="2590799"/>
                </a:lnTo>
                <a:lnTo>
                  <a:pt x="116180" y="2641599"/>
                </a:lnTo>
                <a:lnTo>
                  <a:pt x="130857" y="2679699"/>
                </a:lnTo>
                <a:lnTo>
                  <a:pt x="146386" y="2730499"/>
                </a:lnTo>
                <a:lnTo>
                  <a:pt x="162763" y="2768599"/>
                </a:lnTo>
                <a:lnTo>
                  <a:pt x="179986" y="2806699"/>
                </a:lnTo>
                <a:lnTo>
                  <a:pt x="198049" y="2857499"/>
                </a:lnTo>
                <a:lnTo>
                  <a:pt x="216951" y="2895599"/>
                </a:lnTo>
                <a:lnTo>
                  <a:pt x="236687" y="2933699"/>
                </a:lnTo>
                <a:lnTo>
                  <a:pt x="257255" y="2971799"/>
                </a:lnTo>
                <a:lnTo>
                  <a:pt x="278651" y="3022599"/>
                </a:lnTo>
                <a:lnTo>
                  <a:pt x="300870" y="3060699"/>
                </a:lnTo>
                <a:lnTo>
                  <a:pt x="323911" y="3098799"/>
                </a:lnTo>
                <a:lnTo>
                  <a:pt x="347769" y="3136899"/>
                </a:lnTo>
                <a:lnTo>
                  <a:pt x="372442" y="3174999"/>
                </a:lnTo>
                <a:lnTo>
                  <a:pt x="397925" y="3213099"/>
                </a:lnTo>
                <a:lnTo>
                  <a:pt x="424215" y="3251199"/>
                </a:lnTo>
                <a:lnTo>
                  <a:pt x="451309" y="3289300"/>
                </a:lnTo>
                <a:lnTo>
                  <a:pt x="479203" y="3327400"/>
                </a:lnTo>
                <a:lnTo>
                  <a:pt x="507894" y="3365500"/>
                </a:lnTo>
                <a:lnTo>
                  <a:pt x="537378" y="3403600"/>
                </a:lnTo>
                <a:lnTo>
                  <a:pt x="567653" y="3441700"/>
                </a:lnTo>
                <a:lnTo>
                  <a:pt x="598714" y="3467100"/>
                </a:lnTo>
                <a:lnTo>
                  <a:pt x="630558" y="3505200"/>
                </a:lnTo>
                <a:lnTo>
                  <a:pt x="663182" y="3543300"/>
                </a:lnTo>
                <a:lnTo>
                  <a:pt x="696582" y="3581400"/>
                </a:lnTo>
                <a:lnTo>
                  <a:pt x="730756" y="3606800"/>
                </a:lnTo>
                <a:lnTo>
                  <a:pt x="765698" y="3644900"/>
                </a:lnTo>
                <a:lnTo>
                  <a:pt x="801407" y="3670300"/>
                </a:lnTo>
                <a:lnTo>
                  <a:pt x="837878" y="3708400"/>
                </a:lnTo>
                <a:lnTo>
                  <a:pt x="875108" y="3733800"/>
                </a:lnTo>
                <a:lnTo>
                  <a:pt x="913094" y="3759200"/>
                </a:lnTo>
                <a:lnTo>
                  <a:pt x="951832" y="3797300"/>
                </a:lnTo>
                <a:lnTo>
                  <a:pt x="991318" y="3822700"/>
                </a:lnTo>
                <a:lnTo>
                  <a:pt x="1111673" y="3898900"/>
                </a:lnTo>
                <a:lnTo>
                  <a:pt x="1235071" y="3975100"/>
                </a:lnTo>
                <a:lnTo>
                  <a:pt x="1276818" y="3987800"/>
                </a:lnTo>
                <a:lnTo>
                  <a:pt x="1361158" y="4038600"/>
                </a:lnTo>
                <a:lnTo>
                  <a:pt x="1403724" y="4051300"/>
                </a:lnTo>
                <a:lnTo>
                  <a:pt x="1446537" y="4076700"/>
                </a:lnTo>
                <a:lnTo>
                  <a:pt x="1532849" y="4102100"/>
                </a:lnTo>
                <a:lnTo>
                  <a:pt x="1576322" y="4127500"/>
                </a:lnTo>
                <a:lnTo>
                  <a:pt x="1796340" y="4191000"/>
                </a:lnTo>
                <a:lnTo>
                  <a:pt x="2868360" y="4191000"/>
                </a:lnTo>
                <a:lnTo>
                  <a:pt x="3126741" y="4114800"/>
                </a:lnTo>
                <a:lnTo>
                  <a:pt x="3168957" y="4089400"/>
                </a:lnTo>
                <a:lnTo>
                  <a:pt x="3252544" y="4064000"/>
                </a:lnTo>
                <a:lnTo>
                  <a:pt x="3293889" y="4038600"/>
                </a:lnTo>
                <a:lnTo>
                  <a:pt x="3334918" y="4025900"/>
                </a:lnTo>
                <a:lnTo>
                  <a:pt x="3375617" y="4000500"/>
                </a:lnTo>
                <a:lnTo>
                  <a:pt x="3415973" y="3987800"/>
                </a:lnTo>
                <a:lnTo>
                  <a:pt x="3455974" y="3962400"/>
                </a:lnTo>
                <a:lnTo>
                  <a:pt x="2167897" y="3962400"/>
                </a:lnTo>
                <a:lnTo>
                  <a:pt x="2122182" y="3949700"/>
                </a:lnTo>
                <a:lnTo>
                  <a:pt x="2076470" y="3949700"/>
                </a:lnTo>
                <a:lnTo>
                  <a:pt x="2030781" y="3937000"/>
                </a:lnTo>
                <a:lnTo>
                  <a:pt x="1985128" y="3937000"/>
                </a:lnTo>
                <a:lnTo>
                  <a:pt x="1894003" y="3911600"/>
                </a:lnTo>
                <a:lnTo>
                  <a:pt x="1848563" y="3911600"/>
                </a:lnTo>
                <a:lnTo>
                  <a:pt x="1712928" y="3873500"/>
                </a:lnTo>
                <a:lnTo>
                  <a:pt x="1668001" y="3848100"/>
                </a:lnTo>
                <a:lnTo>
                  <a:pt x="1578670" y="3822700"/>
                </a:lnTo>
                <a:lnTo>
                  <a:pt x="1534300" y="3797300"/>
                </a:lnTo>
                <a:lnTo>
                  <a:pt x="1490149" y="3784600"/>
                </a:lnTo>
                <a:lnTo>
                  <a:pt x="1402797" y="3733800"/>
                </a:lnTo>
                <a:lnTo>
                  <a:pt x="1360094" y="3721100"/>
                </a:lnTo>
                <a:lnTo>
                  <a:pt x="1318127" y="3695700"/>
                </a:lnTo>
                <a:lnTo>
                  <a:pt x="1276903" y="3670300"/>
                </a:lnTo>
                <a:lnTo>
                  <a:pt x="1236427" y="3644900"/>
                </a:lnTo>
                <a:lnTo>
                  <a:pt x="1196706" y="3619500"/>
                </a:lnTo>
                <a:lnTo>
                  <a:pt x="1157744" y="3594100"/>
                </a:lnTo>
                <a:lnTo>
                  <a:pt x="1119549" y="3568700"/>
                </a:lnTo>
                <a:lnTo>
                  <a:pt x="1082125" y="3543300"/>
                </a:lnTo>
                <a:lnTo>
                  <a:pt x="1045478" y="3505200"/>
                </a:lnTo>
                <a:lnTo>
                  <a:pt x="1009614" y="3479800"/>
                </a:lnTo>
                <a:lnTo>
                  <a:pt x="974539" y="3454400"/>
                </a:lnTo>
                <a:lnTo>
                  <a:pt x="940258" y="3416300"/>
                </a:lnTo>
                <a:lnTo>
                  <a:pt x="906778" y="3390900"/>
                </a:lnTo>
                <a:lnTo>
                  <a:pt x="874104" y="3352800"/>
                </a:lnTo>
                <a:lnTo>
                  <a:pt x="842241" y="3314700"/>
                </a:lnTo>
                <a:lnTo>
                  <a:pt x="811197" y="3289300"/>
                </a:lnTo>
                <a:lnTo>
                  <a:pt x="780975" y="3251199"/>
                </a:lnTo>
                <a:lnTo>
                  <a:pt x="751583" y="3213099"/>
                </a:lnTo>
                <a:lnTo>
                  <a:pt x="723025" y="3187699"/>
                </a:lnTo>
                <a:lnTo>
                  <a:pt x="695308" y="3149599"/>
                </a:lnTo>
                <a:lnTo>
                  <a:pt x="668437" y="3111499"/>
                </a:lnTo>
                <a:lnTo>
                  <a:pt x="642418" y="3073399"/>
                </a:lnTo>
                <a:lnTo>
                  <a:pt x="617257" y="3035299"/>
                </a:lnTo>
                <a:lnTo>
                  <a:pt x="592960" y="2997199"/>
                </a:lnTo>
                <a:lnTo>
                  <a:pt x="569532" y="2959099"/>
                </a:lnTo>
                <a:lnTo>
                  <a:pt x="546980" y="2920999"/>
                </a:lnTo>
                <a:lnTo>
                  <a:pt x="525308" y="2882899"/>
                </a:lnTo>
                <a:lnTo>
                  <a:pt x="504522" y="2832099"/>
                </a:lnTo>
                <a:lnTo>
                  <a:pt x="484630" y="2793999"/>
                </a:lnTo>
                <a:lnTo>
                  <a:pt x="465635" y="2755899"/>
                </a:lnTo>
                <a:lnTo>
                  <a:pt x="447544" y="2717799"/>
                </a:lnTo>
                <a:lnTo>
                  <a:pt x="430363" y="2679699"/>
                </a:lnTo>
                <a:lnTo>
                  <a:pt x="414097" y="2628899"/>
                </a:lnTo>
                <a:lnTo>
                  <a:pt x="398752" y="2590799"/>
                </a:lnTo>
                <a:lnTo>
                  <a:pt x="384335" y="2552699"/>
                </a:lnTo>
                <a:lnTo>
                  <a:pt x="370850" y="2501899"/>
                </a:lnTo>
                <a:lnTo>
                  <a:pt x="358303" y="2463800"/>
                </a:lnTo>
                <a:lnTo>
                  <a:pt x="346701" y="2413000"/>
                </a:lnTo>
                <a:lnTo>
                  <a:pt x="336048" y="2374900"/>
                </a:lnTo>
                <a:lnTo>
                  <a:pt x="326351" y="2324100"/>
                </a:lnTo>
                <a:lnTo>
                  <a:pt x="317616" y="2286000"/>
                </a:lnTo>
                <a:lnTo>
                  <a:pt x="309848" y="2235200"/>
                </a:lnTo>
                <a:lnTo>
                  <a:pt x="303053" y="2197100"/>
                </a:lnTo>
                <a:lnTo>
                  <a:pt x="297236" y="2146300"/>
                </a:lnTo>
                <a:lnTo>
                  <a:pt x="292404" y="2108200"/>
                </a:lnTo>
                <a:lnTo>
                  <a:pt x="288563" y="2057400"/>
                </a:lnTo>
                <a:lnTo>
                  <a:pt x="285717" y="2019300"/>
                </a:lnTo>
                <a:lnTo>
                  <a:pt x="283873" y="1968500"/>
                </a:lnTo>
                <a:lnTo>
                  <a:pt x="283036" y="1930400"/>
                </a:lnTo>
                <a:lnTo>
                  <a:pt x="283213" y="1879600"/>
                </a:lnTo>
                <a:lnTo>
                  <a:pt x="284409" y="1828800"/>
                </a:lnTo>
                <a:lnTo>
                  <a:pt x="286630" y="1790700"/>
                </a:lnTo>
                <a:lnTo>
                  <a:pt x="289881" y="1739900"/>
                </a:lnTo>
                <a:lnTo>
                  <a:pt x="294168" y="1701800"/>
                </a:lnTo>
                <a:lnTo>
                  <a:pt x="299498" y="1651000"/>
                </a:lnTo>
                <a:lnTo>
                  <a:pt x="305875" y="1600200"/>
                </a:lnTo>
                <a:lnTo>
                  <a:pt x="313306" y="1562100"/>
                </a:lnTo>
                <a:lnTo>
                  <a:pt x="321796" y="1511300"/>
                </a:lnTo>
                <a:lnTo>
                  <a:pt x="331351" y="1473200"/>
                </a:lnTo>
                <a:lnTo>
                  <a:pt x="341977" y="1422400"/>
                </a:lnTo>
                <a:lnTo>
                  <a:pt x="353679" y="1371600"/>
                </a:lnTo>
                <a:lnTo>
                  <a:pt x="366464" y="1333500"/>
                </a:lnTo>
                <a:lnTo>
                  <a:pt x="380337" y="1282700"/>
                </a:lnTo>
                <a:lnTo>
                  <a:pt x="395304" y="1244600"/>
                </a:lnTo>
                <a:lnTo>
                  <a:pt x="411371" y="1193800"/>
                </a:lnTo>
                <a:lnTo>
                  <a:pt x="428542" y="1155700"/>
                </a:lnTo>
                <a:lnTo>
                  <a:pt x="446825" y="1104900"/>
                </a:lnTo>
                <a:lnTo>
                  <a:pt x="466225" y="1066800"/>
                </a:lnTo>
                <a:lnTo>
                  <a:pt x="486747" y="1016000"/>
                </a:lnTo>
                <a:lnTo>
                  <a:pt x="579553" y="1016000"/>
                </a:lnTo>
                <a:lnTo>
                  <a:pt x="470872" y="749300"/>
                </a:lnTo>
                <a:close/>
              </a:path>
              <a:path w="4674870" h="4241800">
                <a:moveTo>
                  <a:pt x="3682956" y="0"/>
                </a:moveTo>
                <a:lnTo>
                  <a:pt x="3519761" y="228600"/>
                </a:lnTo>
                <a:lnTo>
                  <a:pt x="3559063" y="266700"/>
                </a:lnTo>
                <a:lnTo>
                  <a:pt x="3597519" y="292100"/>
                </a:lnTo>
                <a:lnTo>
                  <a:pt x="3635126" y="317500"/>
                </a:lnTo>
                <a:lnTo>
                  <a:pt x="3671879" y="355600"/>
                </a:lnTo>
                <a:lnTo>
                  <a:pt x="3707773" y="381000"/>
                </a:lnTo>
                <a:lnTo>
                  <a:pt x="3742804" y="419100"/>
                </a:lnTo>
                <a:lnTo>
                  <a:pt x="3776967" y="444500"/>
                </a:lnTo>
                <a:lnTo>
                  <a:pt x="3810258" y="482600"/>
                </a:lnTo>
                <a:lnTo>
                  <a:pt x="3842673" y="508000"/>
                </a:lnTo>
                <a:lnTo>
                  <a:pt x="3874206" y="546100"/>
                </a:lnTo>
                <a:lnTo>
                  <a:pt x="3904854" y="584200"/>
                </a:lnTo>
                <a:lnTo>
                  <a:pt x="3934611" y="622300"/>
                </a:lnTo>
                <a:lnTo>
                  <a:pt x="3963474" y="660400"/>
                </a:lnTo>
                <a:lnTo>
                  <a:pt x="3991437" y="698500"/>
                </a:lnTo>
                <a:lnTo>
                  <a:pt x="4018497" y="736600"/>
                </a:lnTo>
                <a:lnTo>
                  <a:pt x="4044648" y="774700"/>
                </a:lnTo>
                <a:lnTo>
                  <a:pt x="4069887" y="812800"/>
                </a:lnTo>
                <a:lnTo>
                  <a:pt x="4094208" y="850900"/>
                </a:lnTo>
                <a:lnTo>
                  <a:pt x="4117607" y="889000"/>
                </a:lnTo>
                <a:lnTo>
                  <a:pt x="4140080" y="927100"/>
                </a:lnTo>
                <a:lnTo>
                  <a:pt x="4161622" y="965200"/>
                </a:lnTo>
                <a:lnTo>
                  <a:pt x="4182228" y="1003300"/>
                </a:lnTo>
                <a:lnTo>
                  <a:pt x="4201895" y="1054100"/>
                </a:lnTo>
                <a:lnTo>
                  <a:pt x="4220617" y="1092200"/>
                </a:lnTo>
                <a:lnTo>
                  <a:pt x="4238390" y="1130300"/>
                </a:lnTo>
                <a:lnTo>
                  <a:pt x="4255210" y="1181100"/>
                </a:lnTo>
                <a:lnTo>
                  <a:pt x="4271071" y="1219200"/>
                </a:lnTo>
                <a:lnTo>
                  <a:pt x="4285970" y="1257300"/>
                </a:lnTo>
                <a:lnTo>
                  <a:pt x="4299902" y="1308100"/>
                </a:lnTo>
                <a:lnTo>
                  <a:pt x="4312862" y="1346200"/>
                </a:lnTo>
                <a:lnTo>
                  <a:pt x="4324846" y="1397000"/>
                </a:lnTo>
                <a:lnTo>
                  <a:pt x="4335850" y="1435100"/>
                </a:lnTo>
                <a:lnTo>
                  <a:pt x="4345868" y="1485900"/>
                </a:lnTo>
                <a:lnTo>
                  <a:pt x="4354896" y="1524000"/>
                </a:lnTo>
                <a:lnTo>
                  <a:pt x="4362931" y="1574800"/>
                </a:lnTo>
                <a:lnTo>
                  <a:pt x="4369967" y="1612900"/>
                </a:lnTo>
                <a:lnTo>
                  <a:pt x="4375999" y="1663700"/>
                </a:lnTo>
                <a:lnTo>
                  <a:pt x="4381024" y="1714500"/>
                </a:lnTo>
                <a:lnTo>
                  <a:pt x="4385036" y="1752600"/>
                </a:lnTo>
                <a:lnTo>
                  <a:pt x="4388031" y="1803400"/>
                </a:lnTo>
                <a:lnTo>
                  <a:pt x="4390005" y="1841500"/>
                </a:lnTo>
                <a:lnTo>
                  <a:pt x="4390954" y="1892300"/>
                </a:lnTo>
                <a:lnTo>
                  <a:pt x="4390872" y="1943100"/>
                </a:lnTo>
                <a:lnTo>
                  <a:pt x="4389755" y="1981200"/>
                </a:lnTo>
                <a:lnTo>
                  <a:pt x="4387598" y="2032000"/>
                </a:lnTo>
                <a:lnTo>
                  <a:pt x="4384398" y="2082800"/>
                </a:lnTo>
                <a:lnTo>
                  <a:pt x="4380149" y="2120900"/>
                </a:lnTo>
                <a:lnTo>
                  <a:pt x="4374847" y="2171700"/>
                </a:lnTo>
                <a:lnTo>
                  <a:pt x="4368488" y="2209800"/>
                </a:lnTo>
                <a:lnTo>
                  <a:pt x="4361067" y="2260600"/>
                </a:lnTo>
                <a:lnTo>
                  <a:pt x="4352579" y="2311400"/>
                </a:lnTo>
                <a:lnTo>
                  <a:pt x="4343020" y="2349500"/>
                </a:lnTo>
                <a:lnTo>
                  <a:pt x="4332386" y="2400300"/>
                </a:lnTo>
                <a:lnTo>
                  <a:pt x="4320671" y="2438400"/>
                </a:lnTo>
                <a:lnTo>
                  <a:pt x="4307872" y="2489199"/>
                </a:lnTo>
                <a:lnTo>
                  <a:pt x="4293983" y="2539999"/>
                </a:lnTo>
                <a:lnTo>
                  <a:pt x="4279001" y="2578099"/>
                </a:lnTo>
                <a:lnTo>
                  <a:pt x="4262921" y="2628899"/>
                </a:lnTo>
                <a:lnTo>
                  <a:pt x="4245738" y="2666999"/>
                </a:lnTo>
                <a:lnTo>
                  <a:pt x="4227448" y="2717799"/>
                </a:lnTo>
                <a:lnTo>
                  <a:pt x="4208046" y="2755899"/>
                </a:lnTo>
                <a:lnTo>
                  <a:pt x="4187527" y="2806699"/>
                </a:lnTo>
                <a:lnTo>
                  <a:pt x="4165989" y="2844799"/>
                </a:lnTo>
                <a:lnTo>
                  <a:pt x="4143567" y="2882899"/>
                </a:lnTo>
                <a:lnTo>
                  <a:pt x="4120277" y="2933699"/>
                </a:lnTo>
                <a:lnTo>
                  <a:pt x="4096137" y="2971799"/>
                </a:lnTo>
                <a:lnTo>
                  <a:pt x="4071162" y="3009899"/>
                </a:lnTo>
                <a:lnTo>
                  <a:pt x="4045369" y="3047999"/>
                </a:lnTo>
                <a:lnTo>
                  <a:pt x="4018775" y="3086099"/>
                </a:lnTo>
                <a:lnTo>
                  <a:pt x="3991395" y="3124199"/>
                </a:lnTo>
                <a:lnTo>
                  <a:pt x="3963247" y="3162299"/>
                </a:lnTo>
                <a:lnTo>
                  <a:pt x="3934347" y="3200399"/>
                </a:lnTo>
                <a:lnTo>
                  <a:pt x="3904711" y="3238499"/>
                </a:lnTo>
                <a:lnTo>
                  <a:pt x="3874356" y="3276600"/>
                </a:lnTo>
                <a:lnTo>
                  <a:pt x="3843298" y="3302000"/>
                </a:lnTo>
                <a:lnTo>
                  <a:pt x="3811554" y="3340100"/>
                </a:lnTo>
                <a:lnTo>
                  <a:pt x="3779139" y="3378200"/>
                </a:lnTo>
                <a:lnTo>
                  <a:pt x="3746072" y="3403600"/>
                </a:lnTo>
                <a:lnTo>
                  <a:pt x="3712367" y="3441700"/>
                </a:lnTo>
                <a:lnTo>
                  <a:pt x="3678042" y="3467100"/>
                </a:lnTo>
                <a:lnTo>
                  <a:pt x="3643113" y="3492500"/>
                </a:lnTo>
                <a:lnTo>
                  <a:pt x="3607597" y="3530600"/>
                </a:lnTo>
                <a:lnTo>
                  <a:pt x="3571509" y="3556000"/>
                </a:lnTo>
                <a:lnTo>
                  <a:pt x="3534866" y="3581400"/>
                </a:lnTo>
                <a:lnTo>
                  <a:pt x="3459983" y="3632200"/>
                </a:lnTo>
                <a:lnTo>
                  <a:pt x="3383078" y="3683000"/>
                </a:lnTo>
                <a:lnTo>
                  <a:pt x="3343909" y="3695700"/>
                </a:lnTo>
                <a:lnTo>
                  <a:pt x="3264219" y="3746500"/>
                </a:lnTo>
                <a:lnTo>
                  <a:pt x="3223732" y="3759200"/>
                </a:lnTo>
                <a:lnTo>
                  <a:pt x="3182838" y="3784600"/>
                </a:lnTo>
                <a:lnTo>
                  <a:pt x="3141553" y="3797300"/>
                </a:lnTo>
                <a:lnTo>
                  <a:pt x="3099895" y="3822700"/>
                </a:lnTo>
                <a:lnTo>
                  <a:pt x="2755153" y="3924300"/>
                </a:lnTo>
                <a:lnTo>
                  <a:pt x="2710872" y="3924300"/>
                </a:lnTo>
                <a:lnTo>
                  <a:pt x="2621700" y="3949700"/>
                </a:lnTo>
                <a:lnTo>
                  <a:pt x="2531822" y="3949700"/>
                </a:lnTo>
                <a:lnTo>
                  <a:pt x="2486661" y="3962400"/>
                </a:lnTo>
                <a:lnTo>
                  <a:pt x="3455974" y="3962400"/>
                </a:lnTo>
                <a:lnTo>
                  <a:pt x="3495607" y="3937000"/>
                </a:lnTo>
                <a:lnTo>
                  <a:pt x="3534857" y="3924300"/>
                </a:lnTo>
                <a:lnTo>
                  <a:pt x="3612160" y="3873500"/>
                </a:lnTo>
                <a:lnTo>
                  <a:pt x="3687779" y="3822700"/>
                </a:lnTo>
                <a:lnTo>
                  <a:pt x="3724923" y="3797300"/>
                </a:lnTo>
                <a:lnTo>
                  <a:pt x="3761608" y="3759200"/>
                </a:lnTo>
                <a:lnTo>
                  <a:pt x="3833543" y="3708400"/>
                </a:lnTo>
                <a:lnTo>
                  <a:pt x="3868768" y="3683000"/>
                </a:lnTo>
                <a:lnTo>
                  <a:pt x="3903480" y="3644900"/>
                </a:lnTo>
                <a:lnTo>
                  <a:pt x="3937666" y="3619500"/>
                </a:lnTo>
                <a:lnTo>
                  <a:pt x="3971313" y="3581400"/>
                </a:lnTo>
                <a:lnTo>
                  <a:pt x="4004408" y="3543300"/>
                </a:lnTo>
                <a:lnTo>
                  <a:pt x="4036938" y="3517900"/>
                </a:lnTo>
                <a:lnTo>
                  <a:pt x="4068890" y="3479800"/>
                </a:lnTo>
                <a:lnTo>
                  <a:pt x="4100251" y="3441700"/>
                </a:lnTo>
                <a:lnTo>
                  <a:pt x="4131007" y="3403600"/>
                </a:lnTo>
                <a:lnTo>
                  <a:pt x="4161145" y="3378200"/>
                </a:lnTo>
                <a:lnTo>
                  <a:pt x="4190653" y="3340100"/>
                </a:lnTo>
                <a:lnTo>
                  <a:pt x="4219518" y="3302000"/>
                </a:lnTo>
                <a:lnTo>
                  <a:pt x="4247725" y="3251199"/>
                </a:lnTo>
                <a:lnTo>
                  <a:pt x="4275129" y="3213099"/>
                </a:lnTo>
                <a:lnTo>
                  <a:pt x="4301601" y="3174999"/>
                </a:lnTo>
                <a:lnTo>
                  <a:pt x="4327144" y="3136899"/>
                </a:lnTo>
                <a:lnTo>
                  <a:pt x="4351760" y="3098799"/>
                </a:lnTo>
                <a:lnTo>
                  <a:pt x="4375451" y="3060699"/>
                </a:lnTo>
                <a:lnTo>
                  <a:pt x="4398220" y="3009899"/>
                </a:lnTo>
                <a:lnTo>
                  <a:pt x="4420068" y="2971799"/>
                </a:lnTo>
                <a:lnTo>
                  <a:pt x="4440999" y="2933699"/>
                </a:lnTo>
                <a:lnTo>
                  <a:pt x="4461014" y="2882899"/>
                </a:lnTo>
                <a:lnTo>
                  <a:pt x="4480115" y="2844799"/>
                </a:lnTo>
                <a:lnTo>
                  <a:pt x="4498306" y="2806699"/>
                </a:lnTo>
                <a:lnTo>
                  <a:pt x="4515587" y="2755899"/>
                </a:lnTo>
                <a:lnTo>
                  <a:pt x="4531962" y="2717799"/>
                </a:lnTo>
                <a:lnTo>
                  <a:pt x="4547433" y="2666999"/>
                </a:lnTo>
                <a:lnTo>
                  <a:pt x="4562002" y="2628899"/>
                </a:lnTo>
                <a:lnTo>
                  <a:pt x="4575671" y="2578099"/>
                </a:lnTo>
                <a:lnTo>
                  <a:pt x="4588443" y="2539999"/>
                </a:lnTo>
                <a:lnTo>
                  <a:pt x="4600319" y="2501899"/>
                </a:lnTo>
                <a:lnTo>
                  <a:pt x="4611302" y="2451100"/>
                </a:lnTo>
                <a:lnTo>
                  <a:pt x="4621395" y="2413000"/>
                </a:lnTo>
                <a:lnTo>
                  <a:pt x="4630600" y="2362200"/>
                </a:lnTo>
                <a:lnTo>
                  <a:pt x="4638918" y="2324100"/>
                </a:lnTo>
                <a:lnTo>
                  <a:pt x="4646352" y="2273300"/>
                </a:lnTo>
                <a:lnTo>
                  <a:pt x="4652905" y="2222500"/>
                </a:lnTo>
                <a:lnTo>
                  <a:pt x="4658579" y="2184400"/>
                </a:lnTo>
                <a:lnTo>
                  <a:pt x="4663375" y="2133600"/>
                </a:lnTo>
                <a:lnTo>
                  <a:pt x="4667297" y="2095500"/>
                </a:lnTo>
                <a:lnTo>
                  <a:pt x="4670346" y="2044700"/>
                </a:lnTo>
                <a:lnTo>
                  <a:pt x="4672526" y="2006600"/>
                </a:lnTo>
                <a:lnTo>
                  <a:pt x="4673837" y="1955800"/>
                </a:lnTo>
                <a:lnTo>
                  <a:pt x="4674282" y="1917700"/>
                </a:lnTo>
                <a:lnTo>
                  <a:pt x="4673864" y="1866900"/>
                </a:lnTo>
                <a:lnTo>
                  <a:pt x="4672585" y="1828800"/>
                </a:lnTo>
                <a:lnTo>
                  <a:pt x="4670447" y="1778000"/>
                </a:lnTo>
                <a:lnTo>
                  <a:pt x="4667453" y="1739900"/>
                </a:lnTo>
                <a:lnTo>
                  <a:pt x="4663604" y="1689100"/>
                </a:lnTo>
                <a:lnTo>
                  <a:pt x="4658903" y="1651000"/>
                </a:lnTo>
                <a:lnTo>
                  <a:pt x="4653352" y="1600200"/>
                </a:lnTo>
                <a:lnTo>
                  <a:pt x="4646954" y="1562100"/>
                </a:lnTo>
                <a:lnTo>
                  <a:pt x="4639711" y="1511300"/>
                </a:lnTo>
                <a:lnTo>
                  <a:pt x="4631625" y="1473200"/>
                </a:lnTo>
                <a:lnTo>
                  <a:pt x="4622698" y="1422400"/>
                </a:lnTo>
                <a:lnTo>
                  <a:pt x="4612932" y="1384300"/>
                </a:lnTo>
                <a:lnTo>
                  <a:pt x="4602330" y="1333500"/>
                </a:lnTo>
                <a:lnTo>
                  <a:pt x="4590895" y="1295400"/>
                </a:lnTo>
                <a:lnTo>
                  <a:pt x="4578628" y="1244600"/>
                </a:lnTo>
                <a:lnTo>
                  <a:pt x="4565531" y="1206500"/>
                </a:lnTo>
                <a:lnTo>
                  <a:pt x="4551608" y="1168400"/>
                </a:lnTo>
                <a:lnTo>
                  <a:pt x="4536860" y="1117600"/>
                </a:lnTo>
                <a:lnTo>
                  <a:pt x="4521289" y="1079500"/>
                </a:lnTo>
                <a:lnTo>
                  <a:pt x="4504898" y="1041400"/>
                </a:lnTo>
                <a:lnTo>
                  <a:pt x="4487689" y="990600"/>
                </a:lnTo>
                <a:lnTo>
                  <a:pt x="4469664" y="952500"/>
                </a:lnTo>
                <a:lnTo>
                  <a:pt x="4450826" y="914400"/>
                </a:lnTo>
                <a:lnTo>
                  <a:pt x="4431177" y="876300"/>
                </a:lnTo>
                <a:lnTo>
                  <a:pt x="4410718" y="838200"/>
                </a:lnTo>
                <a:lnTo>
                  <a:pt x="4389453" y="787400"/>
                </a:lnTo>
                <a:lnTo>
                  <a:pt x="4367384" y="749300"/>
                </a:lnTo>
                <a:lnTo>
                  <a:pt x="4344513" y="711200"/>
                </a:lnTo>
                <a:lnTo>
                  <a:pt x="4320842" y="673100"/>
                </a:lnTo>
                <a:lnTo>
                  <a:pt x="4296373" y="635000"/>
                </a:lnTo>
                <a:lnTo>
                  <a:pt x="4271109" y="596900"/>
                </a:lnTo>
                <a:lnTo>
                  <a:pt x="4245052" y="558800"/>
                </a:lnTo>
                <a:lnTo>
                  <a:pt x="4218205" y="520700"/>
                </a:lnTo>
                <a:lnTo>
                  <a:pt x="4190568" y="482600"/>
                </a:lnTo>
                <a:lnTo>
                  <a:pt x="4162146" y="444500"/>
                </a:lnTo>
                <a:lnTo>
                  <a:pt x="4132940" y="419100"/>
                </a:lnTo>
                <a:lnTo>
                  <a:pt x="4102952" y="381000"/>
                </a:lnTo>
                <a:lnTo>
                  <a:pt x="4072185" y="342900"/>
                </a:lnTo>
                <a:lnTo>
                  <a:pt x="4040641" y="304800"/>
                </a:lnTo>
                <a:lnTo>
                  <a:pt x="4008321" y="279400"/>
                </a:lnTo>
                <a:lnTo>
                  <a:pt x="3975230" y="241300"/>
                </a:lnTo>
                <a:lnTo>
                  <a:pt x="3941368" y="215900"/>
                </a:lnTo>
                <a:lnTo>
                  <a:pt x="3906738" y="177800"/>
                </a:lnTo>
                <a:lnTo>
                  <a:pt x="3871342" y="152400"/>
                </a:lnTo>
                <a:lnTo>
                  <a:pt x="3835183" y="114300"/>
                </a:lnTo>
                <a:lnTo>
                  <a:pt x="3798262" y="88900"/>
                </a:lnTo>
                <a:lnTo>
                  <a:pt x="3760583" y="63500"/>
                </a:lnTo>
                <a:lnTo>
                  <a:pt x="3722147" y="25400"/>
                </a:lnTo>
                <a:lnTo>
                  <a:pt x="3682956" y="0"/>
                </a:lnTo>
                <a:close/>
              </a:path>
              <a:path w="4674870" h="4241800">
                <a:moveTo>
                  <a:pt x="579553" y="1016000"/>
                </a:moveTo>
                <a:lnTo>
                  <a:pt x="486747" y="1016000"/>
                </a:lnTo>
                <a:lnTo>
                  <a:pt x="615779" y="1104900"/>
                </a:lnTo>
                <a:lnTo>
                  <a:pt x="579553" y="1016000"/>
                </a:lnTo>
                <a:close/>
              </a:path>
            </a:pathLst>
          </a:custGeom>
          <a:solidFill>
            <a:srgbClr val="D0D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0255" y="795527"/>
            <a:ext cx="3666744" cy="1894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72485" y="836930"/>
            <a:ext cx="3543300" cy="1771650"/>
          </a:xfrm>
          <a:custGeom>
            <a:avLst/>
            <a:gdLst/>
            <a:ahLst/>
            <a:cxnLst/>
            <a:rect l="l" t="t" r="r" b="b"/>
            <a:pathLst>
              <a:path w="3543300" h="1771650">
                <a:moveTo>
                  <a:pt x="3247771" y="0"/>
                </a:moveTo>
                <a:lnTo>
                  <a:pt x="295147" y="0"/>
                </a:lnTo>
                <a:lnTo>
                  <a:pt x="247258" y="3864"/>
                </a:lnTo>
                <a:lnTo>
                  <a:pt x="201834" y="15054"/>
                </a:lnTo>
                <a:lnTo>
                  <a:pt x="159483" y="32959"/>
                </a:lnTo>
                <a:lnTo>
                  <a:pt x="120810" y="56973"/>
                </a:lnTo>
                <a:lnTo>
                  <a:pt x="86423" y="86487"/>
                </a:lnTo>
                <a:lnTo>
                  <a:pt x="56928" y="120892"/>
                </a:lnTo>
                <a:lnTo>
                  <a:pt x="32932" y="159582"/>
                </a:lnTo>
                <a:lnTo>
                  <a:pt x="15040" y="201948"/>
                </a:lnTo>
                <a:lnTo>
                  <a:pt x="3861" y="247381"/>
                </a:lnTo>
                <a:lnTo>
                  <a:pt x="0" y="295275"/>
                </a:lnTo>
                <a:lnTo>
                  <a:pt x="0" y="1476375"/>
                </a:lnTo>
                <a:lnTo>
                  <a:pt x="3861" y="1524268"/>
                </a:lnTo>
                <a:lnTo>
                  <a:pt x="15040" y="1569701"/>
                </a:lnTo>
                <a:lnTo>
                  <a:pt x="32932" y="1612067"/>
                </a:lnTo>
                <a:lnTo>
                  <a:pt x="56928" y="1650757"/>
                </a:lnTo>
                <a:lnTo>
                  <a:pt x="86423" y="1685163"/>
                </a:lnTo>
                <a:lnTo>
                  <a:pt x="120810" y="1714676"/>
                </a:lnTo>
                <a:lnTo>
                  <a:pt x="159483" y="1738690"/>
                </a:lnTo>
                <a:lnTo>
                  <a:pt x="201834" y="1756595"/>
                </a:lnTo>
                <a:lnTo>
                  <a:pt x="247258" y="1767785"/>
                </a:lnTo>
                <a:lnTo>
                  <a:pt x="295147" y="1771650"/>
                </a:lnTo>
                <a:lnTo>
                  <a:pt x="3247771" y="1771650"/>
                </a:lnTo>
                <a:lnTo>
                  <a:pt x="3295695" y="1767785"/>
                </a:lnTo>
                <a:lnTo>
                  <a:pt x="3341146" y="1756595"/>
                </a:lnTo>
                <a:lnTo>
                  <a:pt x="3383519" y="1738690"/>
                </a:lnTo>
                <a:lnTo>
                  <a:pt x="3422208" y="1714676"/>
                </a:lnTo>
                <a:lnTo>
                  <a:pt x="3456606" y="1685163"/>
                </a:lnTo>
                <a:lnTo>
                  <a:pt x="3486109" y="1650757"/>
                </a:lnTo>
                <a:lnTo>
                  <a:pt x="3510110" y="1612067"/>
                </a:lnTo>
                <a:lnTo>
                  <a:pt x="3528004" y="1569701"/>
                </a:lnTo>
                <a:lnTo>
                  <a:pt x="3539184" y="1524268"/>
                </a:lnTo>
                <a:lnTo>
                  <a:pt x="3543046" y="1476375"/>
                </a:lnTo>
                <a:lnTo>
                  <a:pt x="3543046" y="295275"/>
                </a:lnTo>
                <a:lnTo>
                  <a:pt x="3539184" y="247381"/>
                </a:lnTo>
                <a:lnTo>
                  <a:pt x="3528004" y="201948"/>
                </a:lnTo>
                <a:lnTo>
                  <a:pt x="3510110" y="159582"/>
                </a:lnTo>
                <a:lnTo>
                  <a:pt x="3486109" y="120892"/>
                </a:lnTo>
                <a:lnTo>
                  <a:pt x="3456606" y="86487"/>
                </a:lnTo>
                <a:lnTo>
                  <a:pt x="3422208" y="56973"/>
                </a:lnTo>
                <a:lnTo>
                  <a:pt x="3383519" y="32959"/>
                </a:lnTo>
                <a:lnTo>
                  <a:pt x="3341146" y="15054"/>
                </a:lnTo>
                <a:lnTo>
                  <a:pt x="3295695" y="3864"/>
                </a:lnTo>
                <a:lnTo>
                  <a:pt x="32477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2485" y="836930"/>
            <a:ext cx="3543300" cy="1771650"/>
          </a:xfrm>
          <a:custGeom>
            <a:avLst/>
            <a:gdLst/>
            <a:ahLst/>
            <a:cxnLst/>
            <a:rect l="l" t="t" r="r" b="b"/>
            <a:pathLst>
              <a:path w="3543300" h="1771650">
                <a:moveTo>
                  <a:pt x="0" y="295275"/>
                </a:moveTo>
                <a:lnTo>
                  <a:pt x="3861" y="247381"/>
                </a:lnTo>
                <a:lnTo>
                  <a:pt x="15040" y="201948"/>
                </a:lnTo>
                <a:lnTo>
                  <a:pt x="32932" y="159582"/>
                </a:lnTo>
                <a:lnTo>
                  <a:pt x="56928" y="120892"/>
                </a:lnTo>
                <a:lnTo>
                  <a:pt x="86423" y="86487"/>
                </a:lnTo>
                <a:lnTo>
                  <a:pt x="120810" y="56973"/>
                </a:lnTo>
                <a:lnTo>
                  <a:pt x="159483" y="32959"/>
                </a:lnTo>
                <a:lnTo>
                  <a:pt x="201834" y="15054"/>
                </a:lnTo>
                <a:lnTo>
                  <a:pt x="247258" y="3864"/>
                </a:lnTo>
                <a:lnTo>
                  <a:pt x="295147" y="0"/>
                </a:lnTo>
                <a:lnTo>
                  <a:pt x="3247771" y="0"/>
                </a:lnTo>
                <a:lnTo>
                  <a:pt x="3295695" y="3864"/>
                </a:lnTo>
                <a:lnTo>
                  <a:pt x="3341146" y="15054"/>
                </a:lnTo>
                <a:lnTo>
                  <a:pt x="3383519" y="32959"/>
                </a:lnTo>
                <a:lnTo>
                  <a:pt x="3422208" y="56973"/>
                </a:lnTo>
                <a:lnTo>
                  <a:pt x="3456606" y="86487"/>
                </a:lnTo>
                <a:lnTo>
                  <a:pt x="3486109" y="120892"/>
                </a:lnTo>
                <a:lnTo>
                  <a:pt x="3510110" y="159582"/>
                </a:lnTo>
                <a:lnTo>
                  <a:pt x="3528004" y="201948"/>
                </a:lnTo>
                <a:lnTo>
                  <a:pt x="3539184" y="247381"/>
                </a:lnTo>
                <a:lnTo>
                  <a:pt x="3543046" y="295275"/>
                </a:lnTo>
                <a:lnTo>
                  <a:pt x="3543046" y="1476375"/>
                </a:lnTo>
                <a:lnTo>
                  <a:pt x="3539184" y="1524268"/>
                </a:lnTo>
                <a:lnTo>
                  <a:pt x="3528004" y="1569701"/>
                </a:lnTo>
                <a:lnTo>
                  <a:pt x="3510110" y="1612067"/>
                </a:lnTo>
                <a:lnTo>
                  <a:pt x="3486109" y="1650757"/>
                </a:lnTo>
                <a:lnTo>
                  <a:pt x="3456606" y="1685163"/>
                </a:lnTo>
                <a:lnTo>
                  <a:pt x="3422208" y="1714676"/>
                </a:lnTo>
                <a:lnTo>
                  <a:pt x="3383519" y="1738690"/>
                </a:lnTo>
                <a:lnTo>
                  <a:pt x="3341146" y="1756595"/>
                </a:lnTo>
                <a:lnTo>
                  <a:pt x="3295695" y="1767785"/>
                </a:lnTo>
                <a:lnTo>
                  <a:pt x="3247771" y="1771650"/>
                </a:lnTo>
                <a:lnTo>
                  <a:pt x="295147" y="1771650"/>
                </a:lnTo>
                <a:lnTo>
                  <a:pt x="247258" y="1767785"/>
                </a:lnTo>
                <a:lnTo>
                  <a:pt x="201834" y="1756595"/>
                </a:lnTo>
                <a:lnTo>
                  <a:pt x="159483" y="1738690"/>
                </a:lnTo>
                <a:lnTo>
                  <a:pt x="120810" y="1714676"/>
                </a:lnTo>
                <a:lnTo>
                  <a:pt x="86423" y="1685163"/>
                </a:lnTo>
                <a:lnTo>
                  <a:pt x="56928" y="1650757"/>
                </a:lnTo>
                <a:lnTo>
                  <a:pt x="32932" y="1612067"/>
                </a:lnTo>
                <a:lnTo>
                  <a:pt x="15040" y="1569701"/>
                </a:lnTo>
                <a:lnTo>
                  <a:pt x="3861" y="1524268"/>
                </a:lnTo>
                <a:lnTo>
                  <a:pt x="0" y="1476375"/>
                </a:lnTo>
                <a:lnTo>
                  <a:pt x="0" y="295275"/>
                </a:lnTo>
                <a:close/>
              </a:path>
            </a:pathLst>
          </a:custGeom>
          <a:ln w="381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111500" y="1464309"/>
            <a:ext cx="306451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760" marR="5080" indent="-99060">
              <a:lnSpc>
                <a:spcPts val="1320"/>
              </a:lnSpc>
            </a:pPr>
            <a:r>
              <a:rPr sz="1200" b="1" u="sng" spc="-10" dirty="0">
                <a:latin typeface="Calibri"/>
                <a:cs typeface="Calibri"/>
              </a:rPr>
              <a:t>CIDADANIA </a:t>
            </a:r>
            <a:r>
              <a:rPr sz="1200" b="1" u="sng" dirty="0">
                <a:latin typeface="Calibri"/>
                <a:cs typeface="Calibri"/>
              </a:rPr>
              <a:t>NOS </a:t>
            </a:r>
            <a:r>
              <a:rPr sz="1200" b="1" u="sng" spc="-5" dirty="0">
                <a:latin typeface="Calibri"/>
                <a:cs typeface="Calibri"/>
              </a:rPr>
              <a:t>PRESÍDIOS: </a:t>
            </a:r>
            <a:r>
              <a:rPr sz="1200" spc="-5" dirty="0">
                <a:latin typeface="Calibri"/>
                <a:cs typeface="Calibri"/>
              </a:rPr>
              <a:t>reconhecimento </a:t>
            </a:r>
            <a:r>
              <a:rPr sz="1200" dirty="0">
                <a:latin typeface="Calibri"/>
                <a:cs typeface="Calibri"/>
              </a:rPr>
              <a:t>e a  </a:t>
            </a:r>
            <a:r>
              <a:rPr sz="1200" spc="-5" dirty="0">
                <a:latin typeface="Calibri"/>
                <a:cs typeface="Calibri"/>
              </a:rPr>
              <a:t>valorização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direitos </a:t>
            </a:r>
            <a:r>
              <a:rPr sz="1200" dirty="0">
                <a:latin typeface="Calibri"/>
                <a:cs typeface="Calibri"/>
              </a:rPr>
              <a:t>de pessoas </a:t>
            </a:r>
            <a:r>
              <a:rPr sz="1200" spc="-5" dirty="0">
                <a:latin typeface="Calibri"/>
                <a:cs typeface="Calibri"/>
              </a:rPr>
              <a:t>privadas </a:t>
            </a:r>
            <a:r>
              <a:rPr sz="1200" dirty="0">
                <a:latin typeface="Calibri"/>
                <a:cs typeface="Calibri"/>
              </a:rPr>
              <a:t>de  </a:t>
            </a:r>
            <a:r>
              <a:rPr sz="1200" spc="-5" dirty="0">
                <a:latin typeface="Calibri"/>
                <a:cs typeface="Calibri"/>
              </a:rPr>
              <a:t>liberdade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-5" dirty="0">
                <a:latin typeface="Calibri"/>
                <a:cs typeface="Calibri"/>
              </a:rPr>
              <a:t>egressos </a:t>
            </a:r>
            <a:r>
              <a:rPr sz="1200" dirty="0">
                <a:latin typeface="Calibri"/>
                <a:cs typeface="Calibri"/>
              </a:rPr>
              <a:t>do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Penitenciário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03064" y="4035552"/>
            <a:ext cx="3666743" cy="1894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65547" y="4457700"/>
            <a:ext cx="3572255" cy="10805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64278" y="4077080"/>
            <a:ext cx="3543300" cy="1771650"/>
          </a:xfrm>
          <a:custGeom>
            <a:avLst/>
            <a:gdLst/>
            <a:ahLst/>
            <a:cxnLst/>
            <a:rect l="l" t="t" r="r" b="b"/>
            <a:pathLst>
              <a:path w="3543300" h="1771650">
                <a:moveTo>
                  <a:pt x="3247771" y="0"/>
                </a:moveTo>
                <a:lnTo>
                  <a:pt x="295148" y="0"/>
                </a:lnTo>
                <a:lnTo>
                  <a:pt x="247258" y="3864"/>
                </a:lnTo>
                <a:lnTo>
                  <a:pt x="201834" y="15054"/>
                </a:lnTo>
                <a:lnTo>
                  <a:pt x="159483" y="32959"/>
                </a:lnTo>
                <a:lnTo>
                  <a:pt x="120810" y="56973"/>
                </a:lnTo>
                <a:lnTo>
                  <a:pt x="86423" y="86487"/>
                </a:lnTo>
                <a:lnTo>
                  <a:pt x="56928" y="120892"/>
                </a:lnTo>
                <a:lnTo>
                  <a:pt x="32932" y="159582"/>
                </a:lnTo>
                <a:lnTo>
                  <a:pt x="15040" y="201948"/>
                </a:lnTo>
                <a:lnTo>
                  <a:pt x="3861" y="247381"/>
                </a:lnTo>
                <a:lnTo>
                  <a:pt x="0" y="295275"/>
                </a:lnTo>
                <a:lnTo>
                  <a:pt x="0" y="1476375"/>
                </a:lnTo>
                <a:lnTo>
                  <a:pt x="3861" y="1524254"/>
                </a:lnTo>
                <a:lnTo>
                  <a:pt x="15040" y="1569675"/>
                </a:lnTo>
                <a:lnTo>
                  <a:pt x="32932" y="1612031"/>
                </a:lnTo>
                <a:lnTo>
                  <a:pt x="56928" y="1650712"/>
                </a:lnTo>
                <a:lnTo>
                  <a:pt x="86423" y="1685112"/>
                </a:lnTo>
                <a:lnTo>
                  <a:pt x="120810" y="1714621"/>
                </a:lnTo>
                <a:lnTo>
                  <a:pt x="159483" y="1738631"/>
                </a:lnTo>
                <a:lnTo>
                  <a:pt x="201834" y="1756534"/>
                </a:lnTo>
                <a:lnTo>
                  <a:pt x="247258" y="1767722"/>
                </a:lnTo>
                <a:lnTo>
                  <a:pt x="295148" y="1771586"/>
                </a:lnTo>
                <a:lnTo>
                  <a:pt x="3247771" y="1771586"/>
                </a:lnTo>
                <a:lnTo>
                  <a:pt x="3295664" y="1767722"/>
                </a:lnTo>
                <a:lnTo>
                  <a:pt x="3341097" y="1756534"/>
                </a:lnTo>
                <a:lnTo>
                  <a:pt x="3383463" y="1738631"/>
                </a:lnTo>
                <a:lnTo>
                  <a:pt x="3422153" y="1714621"/>
                </a:lnTo>
                <a:lnTo>
                  <a:pt x="3456558" y="1685112"/>
                </a:lnTo>
                <a:lnTo>
                  <a:pt x="3486072" y="1650712"/>
                </a:lnTo>
                <a:lnTo>
                  <a:pt x="3510086" y="1612031"/>
                </a:lnTo>
                <a:lnTo>
                  <a:pt x="3527991" y="1569675"/>
                </a:lnTo>
                <a:lnTo>
                  <a:pt x="3539181" y="1524254"/>
                </a:lnTo>
                <a:lnTo>
                  <a:pt x="3543046" y="1476375"/>
                </a:lnTo>
                <a:lnTo>
                  <a:pt x="3543046" y="295275"/>
                </a:lnTo>
                <a:lnTo>
                  <a:pt x="3539181" y="247381"/>
                </a:lnTo>
                <a:lnTo>
                  <a:pt x="3527991" y="201948"/>
                </a:lnTo>
                <a:lnTo>
                  <a:pt x="3510086" y="159582"/>
                </a:lnTo>
                <a:lnTo>
                  <a:pt x="3486072" y="120892"/>
                </a:lnTo>
                <a:lnTo>
                  <a:pt x="3456558" y="86487"/>
                </a:lnTo>
                <a:lnTo>
                  <a:pt x="3422153" y="56973"/>
                </a:lnTo>
                <a:lnTo>
                  <a:pt x="3383463" y="32959"/>
                </a:lnTo>
                <a:lnTo>
                  <a:pt x="3341097" y="15054"/>
                </a:lnTo>
                <a:lnTo>
                  <a:pt x="3295664" y="3864"/>
                </a:lnTo>
                <a:lnTo>
                  <a:pt x="32477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64278" y="4077080"/>
            <a:ext cx="3543300" cy="1771650"/>
          </a:xfrm>
          <a:custGeom>
            <a:avLst/>
            <a:gdLst/>
            <a:ahLst/>
            <a:cxnLst/>
            <a:rect l="l" t="t" r="r" b="b"/>
            <a:pathLst>
              <a:path w="3543300" h="1771650">
                <a:moveTo>
                  <a:pt x="0" y="295275"/>
                </a:moveTo>
                <a:lnTo>
                  <a:pt x="3861" y="247381"/>
                </a:lnTo>
                <a:lnTo>
                  <a:pt x="15040" y="201948"/>
                </a:lnTo>
                <a:lnTo>
                  <a:pt x="32932" y="159582"/>
                </a:lnTo>
                <a:lnTo>
                  <a:pt x="56928" y="120892"/>
                </a:lnTo>
                <a:lnTo>
                  <a:pt x="86423" y="86487"/>
                </a:lnTo>
                <a:lnTo>
                  <a:pt x="120810" y="56973"/>
                </a:lnTo>
                <a:lnTo>
                  <a:pt x="159483" y="32959"/>
                </a:lnTo>
                <a:lnTo>
                  <a:pt x="201834" y="15054"/>
                </a:lnTo>
                <a:lnTo>
                  <a:pt x="247258" y="3864"/>
                </a:lnTo>
                <a:lnTo>
                  <a:pt x="295148" y="0"/>
                </a:lnTo>
                <a:lnTo>
                  <a:pt x="3247771" y="0"/>
                </a:lnTo>
                <a:lnTo>
                  <a:pt x="3295664" y="3864"/>
                </a:lnTo>
                <a:lnTo>
                  <a:pt x="3341097" y="15054"/>
                </a:lnTo>
                <a:lnTo>
                  <a:pt x="3383463" y="32959"/>
                </a:lnTo>
                <a:lnTo>
                  <a:pt x="3422153" y="56973"/>
                </a:lnTo>
                <a:lnTo>
                  <a:pt x="3456558" y="86487"/>
                </a:lnTo>
                <a:lnTo>
                  <a:pt x="3486072" y="120892"/>
                </a:lnTo>
                <a:lnTo>
                  <a:pt x="3510086" y="159582"/>
                </a:lnTo>
                <a:lnTo>
                  <a:pt x="3527991" y="201948"/>
                </a:lnTo>
                <a:lnTo>
                  <a:pt x="3539181" y="247381"/>
                </a:lnTo>
                <a:lnTo>
                  <a:pt x="3543046" y="295275"/>
                </a:lnTo>
                <a:lnTo>
                  <a:pt x="3543046" y="1476375"/>
                </a:lnTo>
                <a:lnTo>
                  <a:pt x="3539181" y="1524254"/>
                </a:lnTo>
                <a:lnTo>
                  <a:pt x="3527991" y="1569675"/>
                </a:lnTo>
                <a:lnTo>
                  <a:pt x="3510086" y="1612031"/>
                </a:lnTo>
                <a:lnTo>
                  <a:pt x="3486072" y="1650712"/>
                </a:lnTo>
                <a:lnTo>
                  <a:pt x="3456558" y="1685112"/>
                </a:lnTo>
                <a:lnTo>
                  <a:pt x="3422153" y="1714621"/>
                </a:lnTo>
                <a:lnTo>
                  <a:pt x="3383463" y="1738631"/>
                </a:lnTo>
                <a:lnTo>
                  <a:pt x="3341097" y="1756534"/>
                </a:lnTo>
                <a:lnTo>
                  <a:pt x="3295664" y="1767722"/>
                </a:lnTo>
                <a:lnTo>
                  <a:pt x="3247771" y="1771586"/>
                </a:lnTo>
                <a:lnTo>
                  <a:pt x="295148" y="1771586"/>
                </a:lnTo>
                <a:lnTo>
                  <a:pt x="247258" y="1767722"/>
                </a:lnTo>
                <a:lnTo>
                  <a:pt x="201834" y="1756534"/>
                </a:lnTo>
                <a:lnTo>
                  <a:pt x="159483" y="1738631"/>
                </a:lnTo>
                <a:lnTo>
                  <a:pt x="120810" y="1714621"/>
                </a:lnTo>
                <a:lnTo>
                  <a:pt x="86423" y="1685112"/>
                </a:lnTo>
                <a:lnTo>
                  <a:pt x="56928" y="1650712"/>
                </a:lnTo>
                <a:lnTo>
                  <a:pt x="32932" y="1612031"/>
                </a:lnTo>
                <a:lnTo>
                  <a:pt x="15040" y="1569675"/>
                </a:lnTo>
                <a:lnTo>
                  <a:pt x="3861" y="1524254"/>
                </a:lnTo>
                <a:lnTo>
                  <a:pt x="0" y="1476375"/>
                </a:lnTo>
                <a:lnTo>
                  <a:pt x="0" y="295275"/>
                </a:lnTo>
                <a:close/>
              </a:path>
            </a:pathLst>
          </a:custGeom>
          <a:ln w="381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889119" y="4537836"/>
            <a:ext cx="3291840" cy="85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320"/>
              </a:lnSpc>
            </a:pPr>
            <a:r>
              <a:rPr sz="1200" b="1" u="sng" spc="-10" dirty="0">
                <a:latin typeface="Calibri"/>
                <a:cs typeface="Calibri"/>
              </a:rPr>
              <a:t>EIXO </a:t>
            </a:r>
            <a:r>
              <a:rPr sz="1200" b="1" u="sng" spc="-5" dirty="0">
                <a:latin typeface="Calibri"/>
                <a:cs typeface="Calibri"/>
              </a:rPr>
              <a:t>SOCIAL: </a:t>
            </a:r>
            <a:r>
              <a:rPr sz="1200" spc="-10" dirty="0">
                <a:latin typeface="Calibri"/>
                <a:cs typeface="Calibri"/>
              </a:rPr>
              <a:t>consiste </a:t>
            </a:r>
            <a:r>
              <a:rPr sz="1200" dirty="0">
                <a:latin typeface="Calibri"/>
                <a:cs typeface="Calibri"/>
              </a:rPr>
              <a:t>na </a:t>
            </a:r>
            <a:r>
              <a:rPr sz="1200" spc="-5" dirty="0">
                <a:latin typeface="Calibri"/>
                <a:cs typeface="Calibri"/>
              </a:rPr>
              <a:t>criação </a:t>
            </a:r>
            <a:r>
              <a:rPr sz="1200" dirty="0">
                <a:latin typeface="Calibri"/>
                <a:cs typeface="Calibri"/>
              </a:rPr>
              <a:t>de um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que  </a:t>
            </a:r>
            <a:r>
              <a:rPr sz="1200" spc="-5" dirty="0">
                <a:latin typeface="Calibri"/>
                <a:cs typeface="Calibri"/>
              </a:rPr>
              <a:t>atenderá todos os egressos </a:t>
            </a:r>
            <a:r>
              <a:rPr sz="1200" dirty="0">
                <a:latin typeface="Calibri"/>
                <a:cs typeface="Calibri"/>
              </a:rPr>
              <a:t>do </a:t>
            </a:r>
            <a:r>
              <a:rPr sz="1200" spc="-5" dirty="0">
                <a:latin typeface="Calibri"/>
                <a:cs typeface="Calibri"/>
              </a:rPr>
              <a:t>Sistema Penitenciário 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-5" dirty="0">
                <a:latin typeface="Calibri"/>
                <a:cs typeface="Calibri"/>
              </a:rPr>
              <a:t>seus familiares, </a:t>
            </a:r>
            <a:r>
              <a:rPr sz="1200" spc="-10" dirty="0">
                <a:latin typeface="Calibri"/>
                <a:cs typeface="Calibri"/>
              </a:rPr>
              <a:t>com </a:t>
            </a:r>
            <a:r>
              <a:rPr sz="1200" spc="-5" dirty="0">
                <a:latin typeface="Calibri"/>
                <a:cs typeface="Calibri"/>
              </a:rPr>
              <a:t>objetivo </a:t>
            </a:r>
            <a:r>
              <a:rPr sz="1200" dirty="0">
                <a:latin typeface="Calibri"/>
                <a:cs typeface="Calibri"/>
              </a:rPr>
              <a:t>de auxiliar e  </a:t>
            </a:r>
            <a:r>
              <a:rPr sz="1200" spc="-10" dirty="0">
                <a:latin typeface="Calibri"/>
                <a:cs typeface="Calibri"/>
              </a:rPr>
              <a:t>promover </a:t>
            </a:r>
            <a:r>
              <a:rPr sz="1200" spc="-5" dirty="0">
                <a:latin typeface="Calibri"/>
                <a:cs typeface="Calibri"/>
              </a:rPr>
              <a:t>ações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visam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inclusão </a:t>
            </a:r>
            <a:r>
              <a:rPr sz="1200" dirty="0">
                <a:latin typeface="Calibri"/>
                <a:cs typeface="Calibri"/>
              </a:rPr>
              <a:t>na </a:t>
            </a:r>
            <a:r>
              <a:rPr sz="1200" spc="-5" dirty="0">
                <a:latin typeface="Calibri"/>
                <a:cs typeface="Calibri"/>
              </a:rPr>
              <a:t>sociedade </a:t>
            </a:r>
            <a:r>
              <a:rPr sz="1200" dirty="0">
                <a:latin typeface="Calibri"/>
                <a:cs typeface="Calibri"/>
              </a:rPr>
              <a:t>e  </a:t>
            </a:r>
            <a:r>
              <a:rPr sz="1200" spc="-5" dirty="0">
                <a:latin typeface="Calibri"/>
                <a:cs typeface="Calibri"/>
              </a:rPr>
              <a:t>sua </a:t>
            </a:r>
            <a:r>
              <a:rPr sz="1200" spc="-10" dirty="0">
                <a:latin typeface="Calibri"/>
                <a:cs typeface="Calibri"/>
              </a:rPr>
              <a:t>reintegração </a:t>
            </a:r>
            <a:r>
              <a:rPr sz="1200" dirty="0">
                <a:latin typeface="Calibri"/>
                <a:cs typeface="Calibri"/>
              </a:rPr>
              <a:t>ao </a:t>
            </a:r>
            <a:r>
              <a:rPr sz="1200" spc="-10" dirty="0">
                <a:latin typeface="Calibri"/>
                <a:cs typeface="Calibri"/>
              </a:rPr>
              <a:t>convívio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familiar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23544" y="4062984"/>
            <a:ext cx="3666744" cy="18958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25652" y="4235196"/>
            <a:ext cx="3494532" cy="15819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5405" y="4105402"/>
            <a:ext cx="3543300" cy="1771650"/>
          </a:xfrm>
          <a:custGeom>
            <a:avLst/>
            <a:gdLst/>
            <a:ahLst/>
            <a:cxnLst/>
            <a:rect l="l" t="t" r="r" b="b"/>
            <a:pathLst>
              <a:path w="3543300" h="1771650">
                <a:moveTo>
                  <a:pt x="3247885" y="0"/>
                </a:moveTo>
                <a:lnTo>
                  <a:pt x="295262" y="0"/>
                </a:lnTo>
                <a:lnTo>
                  <a:pt x="247369" y="3864"/>
                </a:lnTo>
                <a:lnTo>
                  <a:pt x="201936" y="15054"/>
                </a:lnTo>
                <a:lnTo>
                  <a:pt x="159572" y="32959"/>
                </a:lnTo>
                <a:lnTo>
                  <a:pt x="120884" y="56973"/>
                </a:lnTo>
                <a:lnTo>
                  <a:pt x="86480" y="86487"/>
                </a:lnTo>
                <a:lnTo>
                  <a:pt x="56968" y="120892"/>
                </a:lnTo>
                <a:lnTo>
                  <a:pt x="32956" y="159582"/>
                </a:lnTo>
                <a:lnTo>
                  <a:pt x="15052" y="201948"/>
                </a:lnTo>
                <a:lnTo>
                  <a:pt x="3864" y="247381"/>
                </a:lnTo>
                <a:lnTo>
                  <a:pt x="0" y="295275"/>
                </a:lnTo>
                <a:lnTo>
                  <a:pt x="0" y="1476375"/>
                </a:lnTo>
                <a:lnTo>
                  <a:pt x="3864" y="1524254"/>
                </a:lnTo>
                <a:lnTo>
                  <a:pt x="15052" y="1569675"/>
                </a:lnTo>
                <a:lnTo>
                  <a:pt x="32956" y="1612031"/>
                </a:lnTo>
                <a:lnTo>
                  <a:pt x="56968" y="1650712"/>
                </a:lnTo>
                <a:lnTo>
                  <a:pt x="86480" y="1685112"/>
                </a:lnTo>
                <a:lnTo>
                  <a:pt x="120884" y="1714621"/>
                </a:lnTo>
                <a:lnTo>
                  <a:pt x="159572" y="1738631"/>
                </a:lnTo>
                <a:lnTo>
                  <a:pt x="201936" y="1756534"/>
                </a:lnTo>
                <a:lnTo>
                  <a:pt x="247369" y="1767722"/>
                </a:lnTo>
                <a:lnTo>
                  <a:pt x="295262" y="1771586"/>
                </a:lnTo>
                <a:lnTo>
                  <a:pt x="3247885" y="1771586"/>
                </a:lnTo>
                <a:lnTo>
                  <a:pt x="3295778" y="1767722"/>
                </a:lnTo>
                <a:lnTo>
                  <a:pt x="3341212" y="1756534"/>
                </a:lnTo>
                <a:lnTo>
                  <a:pt x="3383577" y="1738631"/>
                </a:lnTo>
                <a:lnTo>
                  <a:pt x="3422267" y="1714621"/>
                </a:lnTo>
                <a:lnTo>
                  <a:pt x="3456673" y="1685112"/>
                </a:lnTo>
                <a:lnTo>
                  <a:pt x="3486187" y="1650712"/>
                </a:lnTo>
                <a:lnTo>
                  <a:pt x="3510200" y="1612031"/>
                </a:lnTo>
                <a:lnTo>
                  <a:pt x="3528106" y="1569675"/>
                </a:lnTo>
                <a:lnTo>
                  <a:pt x="3539295" y="1524254"/>
                </a:lnTo>
                <a:lnTo>
                  <a:pt x="3543160" y="1476375"/>
                </a:lnTo>
                <a:lnTo>
                  <a:pt x="3543160" y="295275"/>
                </a:lnTo>
                <a:lnTo>
                  <a:pt x="3539295" y="247381"/>
                </a:lnTo>
                <a:lnTo>
                  <a:pt x="3528106" y="201948"/>
                </a:lnTo>
                <a:lnTo>
                  <a:pt x="3510200" y="159582"/>
                </a:lnTo>
                <a:lnTo>
                  <a:pt x="3486187" y="120892"/>
                </a:lnTo>
                <a:lnTo>
                  <a:pt x="3456673" y="86486"/>
                </a:lnTo>
                <a:lnTo>
                  <a:pt x="3422267" y="56973"/>
                </a:lnTo>
                <a:lnTo>
                  <a:pt x="3383577" y="32959"/>
                </a:lnTo>
                <a:lnTo>
                  <a:pt x="3341212" y="15054"/>
                </a:lnTo>
                <a:lnTo>
                  <a:pt x="3295778" y="3864"/>
                </a:lnTo>
                <a:lnTo>
                  <a:pt x="32478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85405" y="4105402"/>
            <a:ext cx="3543300" cy="1771650"/>
          </a:xfrm>
          <a:custGeom>
            <a:avLst/>
            <a:gdLst/>
            <a:ahLst/>
            <a:cxnLst/>
            <a:rect l="l" t="t" r="r" b="b"/>
            <a:pathLst>
              <a:path w="3543300" h="1771650">
                <a:moveTo>
                  <a:pt x="0" y="295275"/>
                </a:moveTo>
                <a:lnTo>
                  <a:pt x="3864" y="247381"/>
                </a:lnTo>
                <a:lnTo>
                  <a:pt x="15052" y="201948"/>
                </a:lnTo>
                <a:lnTo>
                  <a:pt x="32956" y="159582"/>
                </a:lnTo>
                <a:lnTo>
                  <a:pt x="56968" y="120892"/>
                </a:lnTo>
                <a:lnTo>
                  <a:pt x="86480" y="86487"/>
                </a:lnTo>
                <a:lnTo>
                  <a:pt x="120884" y="56973"/>
                </a:lnTo>
                <a:lnTo>
                  <a:pt x="159572" y="32959"/>
                </a:lnTo>
                <a:lnTo>
                  <a:pt x="201936" y="15054"/>
                </a:lnTo>
                <a:lnTo>
                  <a:pt x="247369" y="3864"/>
                </a:lnTo>
                <a:lnTo>
                  <a:pt x="295262" y="0"/>
                </a:lnTo>
                <a:lnTo>
                  <a:pt x="3247885" y="0"/>
                </a:lnTo>
                <a:lnTo>
                  <a:pt x="3295778" y="3864"/>
                </a:lnTo>
                <a:lnTo>
                  <a:pt x="3341212" y="15054"/>
                </a:lnTo>
                <a:lnTo>
                  <a:pt x="3383577" y="32959"/>
                </a:lnTo>
                <a:lnTo>
                  <a:pt x="3422267" y="56973"/>
                </a:lnTo>
                <a:lnTo>
                  <a:pt x="3456673" y="86486"/>
                </a:lnTo>
                <a:lnTo>
                  <a:pt x="3486187" y="120892"/>
                </a:lnTo>
                <a:lnTo>
                  <a:pt x="3510200" y="159582"/>
                </a:lnTo>
                <a:lnTo>
                  <a:pt x="3528106" y="201948"/>
                </a:lnTo>
                <a:lnTo>
                  <a:pt x="3539295" y="247381"/>
                </a:lnTo>
                <a:lnTo>
                  <a:pt x="3543160" y="295275"/>
                </a:lnTo>
                <a:lnTo>
                  <a:pt x="3543160" y="1476375"/>
                </a:lnTo>
                <a:lnTo>
                  <a:pt x="3539295" y="1524254"/>
                </a:lnTo>
                <a:lnTo>
                  <a:pt x="3528106" y="1569675"/>
                </a:lnTo>
                <a:lnTo>
                  <a:pt x="3510200" y="1612031"/>
                </a:lnTo>
                <a:lnTo>
                  <a:pt x="3486187" y="1650712"/>
                </a:lnTo>
                <a:lnTo>
                  <a:pt x="3456673" y="1685112"/>
                </a:lnTo>
                <a:lnTo>
                  <a:pt x="3422267" y="1714621"/>
                </a:lnTo>
                <a:lnTo>
                  <a:pt x="3383577" y="1738631"/>
                </a:lnTo>
                <a:lnTo>
                  <a:pt x="3341212" y="1756534"/>
                </a:lnTo>
                <a:lnTo>
                  <a:pt x="3295778" y="1767722"/>
                </a:lnTo>
                <a:lnTo>
                  <a:pt x="3247885" y="1771586"/>
                </a:lnTo>
                <a:lnTo>
                  <a:pt x="295262" y="1771586"/>
                </a:lnTo>
                <a:lnTo>
                  <a:pt x="247369" y="1767722"/>
                </a:lnTo>
                <a:lnTo>
                  <a:pt x="201936" y="1756534"/>
                </a:lnTo>
                <a:lnTo>
                  <a:pt x="159572" y="1738631"/>
                </a:lnTo>
                <a:lnTo>
                  <a:pt x="120884" y="1714621"/>
                </a:lnTo>
                <a:lnTo>
                  <a:pt x="86480" y="1685112"/>
                </a:lnTo>
                <a:lnTo>
                  <a:pt x="56968" y="1650712"/>
                </a:lnTo>
                <a:lnTo>
                  <a:pt x="32956" y="1612031"/>
                </a:lnTo>
                <a:lnTo>
                  <a:pt x="15052" y="1569675"/>
                </a:lnTo>
                <a:lnTo>
                  <a:pt x="3864" y="1524254"/>
                </a:lnTo>
                <a:lnTo>
                  <a:pt x="0" y="1476375"/>
                </a:lnTo>
                <a:lnTo>
                  <a:pt x="0" y="295275"/>
                </a:lnTo>
                <a:close/>
              </a:path>
            </a:pathLst>
          </a:custGeom>
          <a:ln w="38100">
            <a:solidFill>
              <a:srgbClr val="4674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49502" y="4311772"/>
            <a:ext cx="3213100" cy="136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sz="1200" b="1" u="sng" spc="-10" dirty="0">
                <a:latin typeface="Calibri"/>
                <a:cs typeface="Calibri"/>
              </a:rPr>
              <a:t>EIXO PROCESSUAL</a:t>
            </a:r>
            <a:r>
              <a:rPr sz="1200" spc="-10" dirty="0">
                <a:latin typeface="Calibri"/>
                <a:cs typeface="Calibri"/>
              </a:rPr>
              <a:t>:  consiste </a:t>
            </a:r>
            <a:r>
              <a:rPr sz="1200" dirty="0">
                <a:latin typeface="Calibri"/>
                <a:cs typeface="Calibri"/>
              </a:rPr>
              <a:t>na análise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dos</a:t>
            </a:r>
            <a:endParaRPr sz="1200">
              <a:latin typeface="Calibri"/>
              <a:cs typeface="Calibri"/>
            </a:endParaRPr>
          </a:p>
          <a:p>
            <a:pPr marL="12700" marR="5080" indent="-635" algn="ctr">
              <a:lnSpc>
                <a:spcPct val="91500"/>
              </a:lnSpc>
              <a:spcBef>
                <a:spcPts val="60"/>
              </a:spcBef>
            </a:pPr>
            <a:r>
              <a:rPr sz="1200" spc="-5" dirty="0">
                <a:latin typeface="Calibri"/>
                <a:cs typeface="Calibri"/>
              </a:rPr>
              <a:t>processos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presos dos regimes fechado,  semiaberto, ou submetidos </a:t>
            </a:r>
            <a:r>
              <a:rPr sz="1200" dirty="0">
                <a:latin typeface="Calibri"/>
                <a:cs typeface="Calibri"/>
              </a:rPr>
              <a:t>à medida de</a:t>
            </a:r>
            <a:r>
              <a:rPr sz="1200" spc="-1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segurança,  </a:t>
            </a:r>
            <a:r>
              <a:rPr sz="1200" dirty="0">
                <a:latin typeface="Calibri"/>
                <a:cs typeface="Calibri"/>
              </a:rPr>
              <a:t>e, ainda </a:t>
            </a:r>
            <a:r>
              <a:rPr sz="1200" spc="-5" dirty="0">
                <a:latin typeface="Calibri"/>
                <a:cs typeface="Calibri"/>
              </a:rPr>
              <a:t>os reeducados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cumprem </a:t>
            </a:r>
            <a:r>
              <a:rPr sz="1200" dirty="0">
                <a:latin typeface="Calibri"/>
                <a:cs typeface="Calibri"/>
              </a:rPr>
              <a:t>pena em  </a:t>
            </a:r>
            <a:r>
              <a:rPr sz="1200" spc="-5" dirty="0">
                <a:latin typeface="Calibri"/>
                <a:cs typeface="Calibri"/>
              </a:rPr>
              <a:t>regime aberto, </a:t>
            </a:r>
            <a:r>
              <a:rPr sz="1200" dirty="0">
                <a:latin typeface="Calibri"/>
                <a:cs typeface="Calibri"/>
              </a:rPr>
              <a:t>em </a:t>
            </a:r>
            <a:r>
              <a:rPr sz="1200" spc="-5" dirty="0">
                <a:latin typeface="Calibri"/>
                <a:cs typeface="Calibri"/>
              </a:rPr>
              <a:t>condições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serem  contemplados </a:t>
            </a:r>
            <a:r>
              <a:rPr sz="1200" dirty="0">
                <a:latin typeface="Calibri"/>
                <a:cs typeface="Calibri"/>
              </a:rPr>
              <a:t>pelos </a:t>
            </a:r>
            <a:r>
              <a:rPr sz="1200" spc="-5" dirty="0">
                <a:latin typeface="Calibri"/>
                <a:cs typeface="Calibri"/>
              </a:rPr>
              <a:t>decretos presidenciais </a:t>
            </a:r>
            <a:r>
              <a:rPr sz="1200" dirty="0">
                <a:latin typeface="Calibri"/>
                <a:cs typeface="Calibri"/>
              </a:rPr>
              <a:t>que  dispõem </a:t>
            </a:r>
            <a:r>
              <a:rPr sz="1200" spc="-5" dirty="0">
                <a:latin typeface="Calibri"/>
                <a:cs typeface="Calibri"/>
              </a:rPr>
              <a:t>sobre os requisitos </a:t>
            </a:r>
            <a:r>
              <a:rPr sz="1200" spc="-10" dirty="0">
                <a:latin typeface="Calibri"/>
                <a:cs typeface="Calibri"/>
              </a:rPr>
              <a:t>para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declaração  judicial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indulto </a:t>
            </a:r>
            <a:r>
              <a:rPr sz="1200" dirty="0">
                <a:latin typeface="Calibri"/>
                <a:cs typeface="Calibri"/>
              </a:rPr>
              <a:t>e </a:t>
            </a:r>
            <a:r>
              <a:rPr sz="1200" spc="-10" dirty="0">
                <a:latin typeface="Calibri"/>
                <a:cs typeface="Calibri"/>
              </a:rPr>
              <a:t>comutação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penas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478776" y="333375"/>
            <a:ext cx="1657350" cy="1079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6886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t-BR" sz="11200" b="1" dirty="0"/>
          </a:p>
          <a:p>
            <a:pPr>
              <a:buNone/>
            </a:pPr>
            <a:r>
              <a:rPr lang="pt-BR" sz="11200" b="1" dirty="0"/>
              <a:t>Decreto 6253 </a:t>
            </a:r>
            <a:r>
              <a:rPr lang="pt-BR" sz="11200" dirty="0"/>
              <a:t>- 16 de Fevereiro de 2017</a:t>
            </a:r>
          </a:p>
          <a:p>
            <a:pPr>
              <a:buNone/>
            </a:pPr>
            <a:endParaRPr lang="pt-BR" sz="6600" dirty="0"/>
          </a:p>
          <a:p>
            <a:pPr>
              <a:buNone/>
            </a:pPr>
            <a:endParaRPr lang="pt-BR" sz="6400" dirty="0"/>
          </a:p>
          <a:p>
            <a:pPr>
              <a:buNone/>
            </a:pPr>
            <a:r>
              <a:rPr lang="pt-BR" sz="6400" dirty="0"/>
              <a:t>Institui a </a:t>
            </a:r>
            <a:r>
              <a:rPr lang="pt-BR" sz="6400" b="1" dirty="0"/>
              <a:t>Comissão para a Implantação e Implementação do Escritório Social do Paraná </a:t>
            </a:r>
            <a:r>
              <a:rPr lang="pt-BR" sz="6400" dirty="0"/>
              <a:t>no âmbito do direito à cidadania e integração social dos egressos e monitorados do sistema penal do Estado.</a:t>
            </a:r>
            <a:br>
              <a:rPr lang="pt-BR" sz="6400" dirty="0"/>
            </a:br>
            <a:endParaRPr lang="pt-BR" sz="6400" dirty="0"/>
          </a:p>
          <a:p>
            <a:pPr>
              <a:buNone/>
            </a:pPr>
            <a:r>
              <a:rPr lang="pt-BR" sz="6400" b="1" dirty="0"/>
              <a:t>Art. 1.º</a:t>
            </a:r>
            <a:r>
              <a:rPr lang="pt-BR" sz="6400" dirty="0"/>
              <a:t> Fica criada Comissão para a Implantação e Implementação do Escritório Social do Paraná.</a:t>
            </a:r>
            <a:br>
              <a:rPr lang="pt-BR" sz="6400" dirty="0"/>
            </a:br>
            <a:endParaRPr lang="pt-BR" sz="6400" dirty="0"/>
          </a:p>
          <a:p>
            <a:pPr>
              <a:buNone/>
            </a:pPr>
            <a:r>
              <a:rPr lang="pt-BR" sz="6400" b="1" dirty="0"/>
              <a:t>Art. 2.º</a:t>
            </a:r>
            <a:r>
              <a:rPr lang="pt-BR" sz="6400" dirty="0"/>
              <a:t> A Comissão para Implantação e Implementação do Escritório Social do Paraná será composta pelos representantes dos seguintes órgãos do Poder Executivo Estadual:</a:t>
            </a:r>
          </a:p>
          <a:p>
            <a:pPr>
              <a:buNone/>
            </a:pPr>
            <a:r>
              <a:rPr lang="pt-BR" sz="6400" b="1" dirty="0"/>
              <a:t>    Casa Civil</a:t>
            </a:r>
          </a:p>
          <a:p>
            <a:pPr>
              <a:buFontTx/>
              <a:buChar char="-"/>
            </a:pPr>
            <a:r>
              <a:rPr lang="pt-BR" sz="6400" b="1" dirty="0"/>
              <a:t>SESP</a:t>
            </a:r>
          </a:p>
          <a:p>
            <a:pPr>
              <a:buFontTx/>
              <a:buChar char="-"/>
            </a:pPr>
            <a:r>
              <a:rPr lang="pt-BR" sz="6400" b="1" dirty="0"/>
              <a:t>SEED</a:t>
            </a:r>
          </a:p>
          <a:p>
            <a:pPr>
              <a:buFontTx/>
              <a:buChar char="-"/>
            </a:pPr>
            <a:r>
              <a:rPr lang="pt-BR" sz="6400" b="1" dirty="0"/>
              <a:t>SESA</a:t>
            </a:r>
          </a:p>
          <a:p>
            <a:pPr>
              <a:buFontTx/>
              <a:buChar char="-"/>
            </a:pPr>
            <a:r>
              <a:rPr lang="pt-BR" sz="6400" b="1" dirty="0"/>
              <a:t>SEJU</a:t>
            </a:r>
          </a:p>
          <a:p>
            <a:pPr>
              <a:buFontTx/>
              <a:buChar char="-"/>
            </a:pPr>
            <a:r>
              <a:rPr lang="pt-BR" sz="6400" b="1" dirty="0"/>
              <a:t>SEDS</a:t>
            </a:r>
          </a:p>
          <a:p>
            <a:pPr>
              <a:buFontTx/>
              <a:buChar char="-"/>
            </a:pPr>
            <a:r>
              <a:rPr lang="pt-BR" sz="6400" b="1" dirty="0"/>
              <a:t>SEC</a:t>
            </a:r>
          </a:p>
          <a:p>
            <a:pPr>
              <a:buFontTx/>
              <a:buChar char="-"/>
            </a:pPr>
            <a:r>
              <a:rPr lang="pt-BR" sz="6400" b="1" dirty="0"/>
              <a:t>SET</a:t>
            </a:r>
          </a:p>
          <a:p>
            <a:pPr>
              <a:buFontTx/>
              <a:buChar char="-"/>
            </a:pPr>
            <a:r>
              <a:rPr lang="pt-BR" sz="6400" b="1" dirty="0"/>
              <a:t>SEAE</a:t>
            </a:r>
            <a:br>
              <a:rPr lang="pt-BR" sz="6400" b="1" dirty="0"/>
            </a:br>
            <a:endParaRPr lang="pt-BR" sz="6400" b="1" dirty="0"/>
          </a:p>
          <a:p>
            <a:pPr>
              <a:buNone/>
            </a:pPr>
            <a:br>
              <a:rPr lang="pt-BR" sz="4200" dirty="0"/>
            </a:br>
            <a:endParaRPr lang="pt-BR" sz="4200" dirty="0"/>
          </a:p>
          <a:p>
            <a:pPr>
              <a:buNone/>
            </a:pPr>
            <a:br>
              <a:rPr lang="pt-BR" dirty="0"/>
            </a:b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sz="2900" dirty="0"/>
              <a:t>Oferecer atendimento e suporte em diversas áreas </a:t>
            </a:r>
          </a:p>
          <a:p>
            <a:pPr>
              <a:buNone/>
            </a:pPr>
            <a:r>
              <a:rPr lang="pt-BR" sz="2900" dirty="0"/>
              <a:t>Qualificar porta de saída, estabelecer redes, articular e integrar politicas públicas</a:t>
            </a:r>
          </a:p>
          <a:p>
            <a:pPr>
              <a:buNone/>
            </a:pPr>
            <a:endParaRPr lang="pt-BR" sz="2900" b="1" dirty="0"/>
          </a:p>
          <a:p>
            <a:pPr>
              <a:buNone/>
            </a:pPr>
            <a:endParaRPr lang="pt-BR" sz="2900" b="1" dirty="0"/>
          </a:p>
          <a:p>
            <a:pPr>
              <a:buNone/>
            </a:pPr>
            <a:r>
              <a:rPr lang="pt-BR" sz="2900" b="1" dirty="0"/>
              <a:t>Art. 1.º</a:t>
            </a:r>
            <a:r>
              <a:rPr lang="pt-BR" sz="2900" dirty="0"/>
              <a:t> Fica instituído o Escritório Social, vinculado ao Departamento Penitenciário:</a:t>
            </a:r>
          </a:p>
          <a:p>
            <a:pPr>
              <a:buNone/>
            </a:pPr>
            <a:endParaRPr lang="pt-BR" sz="2900" dirty="0"/>
          </a:p>
          <a:p>
            <a:pPr>
              <a:buNone/>
            </a:pPr>
            <a:r>
              <a:rPr lang="pt-BR" sz="2900" dirty="0"/>
              <a:t>Atribuições:</a:t>
            </a:r>
            <a:br>
              <a:rPr lang="pt-BR" sz="2900" dirty="0"/>
            </a:br>
            <a:endParaRPr lang="pt-BR" sz="2900" dirty="0"/>
          </a:p>
          <a:p>
            <a:pPr>
              <a:buNone/>
            </a:pPr>
            <a:r>
              <a:rPr lang="pt-BR" sz="2900" b="1" dirty="0"/>
              <a:t>I -</a:t>
            </a:r>
            <a:r>
              <a:rPr lang="pt-BR" sz="2900" dirty="0"/>
              <a:t> articular e integrar diferentes políticas e sistemas para reduzir a vulnerabilidade e a exclusão social dos egressos e monitorados do Sistema Penitenciário Estadual;</a:t>
            </a:r>
            <a:br>
              <a:rPr lang="pt-BR" sz="2900" dirty="0"/>
            </a:br>
            <a:endParaRPr lang="pt-BR" sz="2900" dirty="0"/>
          </a:p>
          <a:p>
            <a:pPr>
              <a:buNone/>
            </a:pPr>
            <a:r>
              <a:rPr lang="pt-BR" sz="2900" b="1" dirty="0"/>
              <a:t>II -</a:t>
            </a:r>
            <a:r>
              <a:rPr lang="pt-BR" sz="2900" dirty="0"/>
              <a:t> implantar rede de atenção aos egressos e monitorados do Sistema Penitenciário, cujas ações serão promovidas pelo Poder Público, mediante integração com outras esferas de Governo (União, Estados, Distrito Federal e Municípios), com os Poderes Legislativo e Judiciário e com a sociedade civil;</a:t>
            </a:r>
            <a:br>
              <a:rPr lang="pt-BR" sz="2900" dirty="0"/>
            </a:br>
            <a:endParaRPr lang="pt-BR" sz="2900" dirty="0"/>
          </a:p>
          <a:p>
            <a:pPr>
              <a:buNone/>
            </a:pPr>
            <a:r>
              <a:rPr lang="pt-BR" sz="2900" b="1" dirty="0"/>
              <a:t>III -</a:t>
            </a:r>
            <a:r>
              <a:rPr lang="pt-BR" sz="2900" dirty="0"/>
              <a:t> mapear as políticas públicas e projetos existentes no âmbito do Governo do Estado, que possuem aderência ao objetivo do Escritório Social, e articular a elaboração de uma política intersetorial e interinstitucional de inclusão social dos egressos e monitorados do Sistema Penitenciário; e</a:t>
            </a:r>
            <a:br>
              <a:rPr lang="pt-BR" sz="2900" dirty="0"/>
            </a:br>
            <a:endParaRPr lang="pt-BR" sz="2900" dirty="0"/>
          </a:p>
          <a:p>
            <a:pPr>
              <a:buNone/>
            </a:pPr>
            <a:r>
              <a:rPr lang="pt-BR" sz="2900" b="1" dirty="0"/>
              <a:t>IV -</a:t>
            </a:r>
            <a:r>
              <a:rPr lang="pt-BR" sz="2900" dirty="0"/>
              <a:t> aprimorar a qualidade das fontes de informação, produção de dados estatísticos e qualificação de demandas.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pt-BR" sz="2000" dirty="0"/>
            </a:br>
            <a:r>
              <a:rPr lang="pt-BR" sz="2000" b="0" dirty="0">
                <a:solidFill>
                  <a:schemeClr val="tx1"/>
                </a:solidFill>
              </a:rPr>
              <a:t>Decreto 7099 - 06 de junho de 2017</a:t>
            </a:r>
            <a:br>
              <a:rPr lang="pt-BR" sz="4000" b="0" dirty="0">
                <a:solidFill>
                  <a:schemeClr val="tx1"/>
                </a:solidFill>
              </a:rPr>
            </a:br>
            <a:endParaRPr lang="pt-BR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sz="2400" dirty="0"/>
          </a:p>
          <a:p>
            <a:r>
              <a:rPr lang="pt-BR" sz="2400" b="1" dirty="0"/>
              <a:t>Regime semiaberto harmonizado (monitoramento)</a:t>
            </a:r>
          </a:p>
          <a:p>
            <a:r>
              <a:rPr lang="pt-BR" sz="2400" b="1" dirty="0"/>
              <a:t>Patronato x Escritório Social</a:t>
            </a:r>
          </a:p>
          <a:p>
            <a:endParaRPr lang="pt-BR" sz="2400" b="1" dirty="0"/>
          </a:p>
          <a:p>
            <a:pPr marL="109728" indent="0">
              <a:buNone/>
            </a:pPr>
            <a:r>
              <a:rPr lang="pt-BR" sz="2400" b="1" dirty="0"/>
              <a:t>Não é obrigatório </a:t>
            </a:r>
          </a:p>
          <a:p>
            <a:pPr marL="109728" indent="0">
              <a:buNone/>
            </a:pPr>
            <a:endParaRPr lang="pt-BR" sz="2400" b="1" dirty="0"/>
          </a:p>
          <a:p>
            <a:pPr marL="109728" indent="0">
              <a:buNone/>
            </a:pPr>
            <a:r>
              <a:rPr lang="pt-BR" sz="2400" b="1" dirty="0"/>
              <a:t>Contato com UP </a:t>
            </a:r>
          </a:p>
          <a:p>
            <a:pPr marL="109728" indent="0">
              <a:buNone/>
            </a:pPr>
            <a:r>
              <a:rPr lang="pt-BR" sz="2400" b="1" dirty="0"/>
              <a:t>Busca Ativa – PFP e PCE-UP</a:t>
            </a:r>
          </a:p>
          <a:p>
            <a:pPr marL="109728" indent="0">
              <a:buNone/>
            </a:pPr>
            <a:r>
              <a:rPr lang="pt-BR" sz="2400" b="1" dirty="0"/>
              <a:t>Mulheres – Prisão domiciliar</a:t>
            </a:r>
          </a:p>
          <a:p>
            <a:pPr>
              <a:buNone/>
            </a:pPr>
            <a:endParaRPr lang="pt-BR" sz="2400" b="1" dirty="0"/>
          </a:p>
          <a:p>
            <a:endParaRPr lang="pt-BR" sz="24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PÚBLICO ALVO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F8AC677-4692-469C-BA87-C8AE7886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Demandas e encaminhamentos necessários</a:t>
            </a:r>
          </a:p>
          <a:p>
            <a:endParaRPr lang="pt-BR" b="1" dirty="0"/>
          </a:p>
          <a:p>
            <a:r>
              <a:rPr lang="pt-BR" b="1" dirty="0"/>
              <a:t>Documentação Civil  </a:t>
            </a:r>
            <a:r>
              <a:rPr lang="pt-BR" dirty="0"/>
              <a:t>- Posto do Instituto de identificação dentro do escritório Social</a:t>
            </a:r>
          </a:p>
          <a:p>
            <a:pPr marL="109728" indent="0">
              <a:buNone/>
            </a:pPr>
            <a:r>
              <a:rPr lang="pt-BR" dirty="0"/>
              <a:t>  - Emissão de RG em Unidade Penais.</a:t>
            </a:r>
          </a:p>
          <a:p>
            <a:pPr marL="109728" indent="0">
              <a:buNone/>
            </a:pPr>
            <a:endParaRPr lang="pt-BR" b="1" dirty="0"/>
          </a:p>
          <a:p>
            <a:pPr marL="109728" indent="0">
              <a:buNone/>
            </a:pPr>
            <a:endParaRPr lang="pt-BR" b="1" dirty="0"/>
          </a:p>
          <a:p>
            <a:pPr marL="109728" indent="0">
              <a:buNone/>
            </a:pPr>
            <a:endParaRPr lang="pt-BR" b="1" dirty="0"/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AE45D9F-E279-432A-8C79-236A4BB7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CADASTRO</a:t>
            </a:r>
          </a:p>
        </p:txBody>
      </p:sp>
    </p:spTree>
    <p:extLst>
      <p:ext uri="{BB962C8B-B14F-4D97-AF65-F5344CB8AC3E}">
        <p14:creationId xmlns:p14="http://schemas.microsoft.com/office/powerpoint/2010/main" val="1955847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A276B59-79F3-4478-A6E4-96E82D3D7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/>
              <a:t>- </a:t>
            </a:r>
            <a:r>
              <a:rPr lang="pt-BR" dirty="0"/>
              <a:t>convênio com empresas</a:t>
            </a:r>
          </a:p>
          <a:p>
            <a:pPr>
              <a:buFontTx/>
              <a:buChar char="-"/>
            </a:pPr>
            <a:r>
              <a:rPr lang="pt-BR" dirty="0"/>
              <a:t>parceria com a FAS – empregabilidade e empreendedorismo, encaminhamento agência do trabalhador.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Qualificação:</a:t>
            </a:r>
          </a:p>
          <a:p>
            <a:pPr>
              <a:buFontTx/>
              <a:buChar char="-"/>
            </a:pPr>
            <a:r>
              <a:rPr lang="pt-BR" dirty="0"/>
              <a:t>Instituições Parceiras (FAZ, ABC Vida, Betânia)</a:t>
            </a:r>
          </a:p>
          <a:p>
            <a:pPr>
              <a:buFontTx/>
              <a:buChar char="-"/>
            </a:pPr>
            <a:endParaRPr lang="pt-BR" dirty="0"/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4F24B6C-2327-47A3-87BB-F3F3B83E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TRABALHO</a:t>
            </a:r>
          </a:p>
        </p:txBody>
      </p:sp>
    </p:spTree>
    <p:extLst>
      <p:ext uri="{BB962C8B-B14F-4D97-AF65-F5344CB8AC3E}">
        <p14:creationId xmlns:p14="http://schemas.microsoft.com/office/powerpoint/2010/main" val="390191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70C839E-EBAB-4E71-B197-03B726209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EJA, ENCCEJA, ENEM –conclusão E.M. e E.F.</a:t>
            </a:r>
          </a:p>
          <a:p>
            <a:r>
              <a:rPr lang="pt-BR" dirty="0"/>
              <a:t>Laboratório de Informática – cursos online</a:t>
            </a:r>
          </a:p>
          <a:p>
            <a:pPr marL="109728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9CE25F78-E301-49ED-BA97-4BFC73AAB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</a:t>
            </a:r>
          </a:p>
        </p:txBody>
      </p:sp>
    </p:spTree>
    <p:extLst>
      <p:ext uri="{BB962C8B-B14F-4D97-AF65-F5344CB8AC3E}">
        <p14:creationId xmlns:p14="http://schemas.microsoft.com/office/powerpoint/2010/main" val="737059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612</TotalTime>
  <Words>642</Words>
  <Application>Microsoft Office PowerPoint</Application>
  <PresentationFormat>Apresentação na tela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 Narrow</vt:lpstr>
      <vt:lpstr>Calibri</vt:lpstr>
      <vt:lpstr>Lucida Sans Unicode</vt:lpstr>
      <vt:lpstr>Verdana</vt:lpstr>
      <vt:lpstr>Wingdings 2</vt:lpstr>
      <vt:lpstr>Wingdings 3</vt:lpstr>
      <vt:lpstr>Concurso</vt:lpstr>
      <vt:lpstr>Apresentação do PowerPoint</vt:lpstr>
      <vt:lpstr>Apresentação do PowerPoint</vt:lpstr>
      <vt:lpstr>Apresentação do PowerPoint</vt:lpstr>
      <vt:lpstr>Apresentação do PowerPoint</vt:lpstr>
      <vt:lpstr> Decreto 7099 - 06 de junho de 2017 </vt:lpstr>
      <vt:lpstr>PÚBLICO ALVO </vt:lpstr>
      <vt:lpstr>CADASTRO</vt:lpstr>
      <vt:lpstr>TRABALHO</vt:lpstr>
      <vt:lpstr>ESTUDO</vt:lpstr>
      <vt:lpstr>Saúde</vt:lpstr>
      <vt:lpstr>COMPLEXO SOCIAL</vt:lpstr>
      <vt:lpstr>Apresentação do PowerPoint</vt:lpstr>
      <vt:lpstr>Apresentação do PowerPoint</vt:lpstr>
      <vt:lpstr>             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PDI</dc:creator>
  <cp:lastModifiedBy>Daniel Alexandre Afonso</cp:lastModifiedBy>
  <cp:revision>80</cp:revision>
  <dcterms:created xsi:type="dcterms:W3CDTF">2014-11-20T00:18:54Z</dcterms:created>
  <dcterms:modified xsi:type="dcterms:W3CDTF">2019-11-21T19:43:46Z</dcterms:modified>
</cp:coreProperties>
</file>