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53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81" r:id="rId11"/>
    <p:sldId id="371" r:id="rId12"/>
    <p:sldId id="372" r:id="rId13"/>
    <p:sldId id="373" r:id="rId14"/>
    <p:sldId id="375" r:id="rId15"/>
    <p:sldId id="374" r:id="rId16"/>
    <p:sldId id="376" r:id="rId17"/>
    <p:sldId id="377" r:id="rId18"/>
    <p:sldId id="378" r:id="rId19"/>
    <p:sldId id="379" r:id="rId20"/>
    <p:sldId id="397" r:id="rId21"/>
    <p:sldId id="380" r:id="rId22"/>
    <p:sldId id="382" r:id="rId23"/>
    <p:sldId id="384" r:id="rId24"/>
    <p:sldId id="385" r:id="rId25"/>
    <p:sldId id="387" r:id="rId26"/>
    <p:sldId id="388" r:id="rId27"/>
    <p:sldId id="389" r:id="rId28"/>
    <p:sldId id="390" r:id="rId29"/>
    <p:sldId id="392" r:id="rId30"/>
    <p:sldId id="391" r:id="rId31"/>
    <p:sldId id="393" r:id="rId32"/>
    <p:sldId id="394" r:id="rId33"/>
    <p:sldId id="396" r:id="rId34"/>
    <p:sldId id="331" r:id="rId35"/>
    <p:sldId id="300" r:id="rId3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/>
  </p:cmAuthor>
  <p:cmAuthor id="2" name="Neto-Zampier,D (pgt)" initials="N(" lastIdx="1" clrIdx="1">
    <p:extLst/>
  </p:cmAuthor>
  <p:cmAuthor id="3" name="Debora Neto Zampier" initials="DNZ" lastIdx="3" clrIdx="2">
    <p:extLst>
      <p:ext uri="{19B8F6BF-5375-455C-9EA6-DF929625EA0E}">
        <p15:presenceInfo xmlns="" xmlns:p15="http://schemas.microsoft.com/office/powerpoint/2012/main" userId="S-1-5-21-2783737519-257488874-2427740203-15638" providerId="AD"/>
      </p:ext>
    </p:extLst>
  </p:cmAuthor>
  <p:cmAuthor id="4" name="Melina Machado Miranda" initials="MMM" lastIdx="3" clrIdx="3">
    <p:extLst>
      <p:ext uri="{19B8F6BF-5375-455C-9EA6-DF929625EA0E}">
        <p15:presenceInfo xmlns="" xmlns:p15="http://schemas.microsoft.com/office/powerpoint/2012/main" userId="S-1-5-21-2783737519-257488874-2427740203-15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6B89A"/>
    <a:srgbClr val="008B72"/>
    <a:srgbClr val="00594B"/>
    <a:srgbClr val="F7F5ED"/>
    <a:srgbClr val="F4F0E1"/>
    <a:srgbClr val="EDE9D6"/>
    <a:srgbClr val="E3DFCB"/>
    <a:srgbClr val="4F81BD"/>
    <a:srgbClr val="B36F6D"/>
    <a:srgbClr val="AE676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47" autoAdjust="0"/>
    <p:restoredTop sz="94683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xo%203%20-%20Promo&#231;&#227;o%20da%20cidadania\EIXO%20CIDADANIA\Mapeamento%20de%20Pol&#237;ticas\Tabula&#231;&#227;o%20de%20dados%20por%20pol&#237;tica\Tabelas%20Diag.%204%20-%20Assist&#234;ncia%202%20-%2012-11-19%20-%20FIN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Eixo%203%20-%20Promo&#231;&#227;o%20da%20cidadania\EIXO%20CIDADANIA\Mapeamento%20de%20Pol&#237;ticas\Tabula&#231;&#227;o%20de%20dados%20por%20pol&#237;tica\Tabelas%20Diag.%205%20-%20Assist&#234;ncia%203%20-%2013-11-19%20-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xo%203%20-%20Promo&#231;&#227;o%20da%20cidadania\EIXO%20CIDADANIA\Mapeamento%20de%20Pol&#237;ticas\Tabula&#231;&#227;o%20de%20dados%20por%20pol&#237;tica\Tabelas%20Diag.%207%20-%20Diversidades%20-%2013-11-19%20-%20FINA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FLUOR02\Presidencia\SG\DMF\_Restrito\PNUD\PNUD\Eixo%203%20-%20Promo&#231;&#227;o%20da%20cidadania\Publica&#231;&#245;es%20JP%20Eixo%203\mapeamento%20inicial%20de%20servi&#231;os%20de%20egress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Quais os itens que são fornecidos pelo órgão gestor da administração penitenciária?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1628827646544198E-2"/>
          <c:y val="0.55287732060786376"/>
          <c:w val="0.95466254507985548"/>
          <c:h val="0.19326734057471451"/>
        </c:manualLayout>
      </c:layout>
      <c:barChart>
        <c:barDir val="col"/>
        <c:grouping val="clustered"/>
        <c:ser>
          <c:idx val="0"/>
          <c:order val="0"/>
          <c:tx>
            <c:strRef>
              <c:f>Tab.49!$A$33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Tab.49!$B$31:$M$32</c:f>
              <c:strCache>
                <c:ptCount val="12"/>
                <c:pt idx="0">
                  <c:v>Higiene pessoal</c:v>
                </c:pt>
                <c:pt idx="1">
                  <c:v>Calça</c:v>
                </c:pt>
                <c:pt idx="2">
                  <c:v>Camiseta</c:v>
                </c:pt>
                <c:pt idx="3">
                  <c:v>Roupa de cama</c:v>
                </c:pt>
                <c:pt idx="4">
                  <c:v>Bermuda</c:v>
                </c:pt>
                <c:pt idx="5">
                  <c:v>Jaleco</c:v>
                </c:pt>
                <c:pt idx="6">
                  <c:v>Meia</c:v>
                </c:pt>
                <c:pt idx="7">
                  <c:v>Toalha de banho</c:v>
                </c:pt>
                <c:pt idx="8">
                  <c:v>Calcinha</c:v>
                </c:pt>
                <c:pt idx="9">
                  <c:v>Tênis</c:v>
                </c:pt>
                <c:pt idx="10">
                  <c:v>Chinelo</c:v>
                </c:pt>
                <c:pt idx="11">
                  <c:v>Cobertor</c:v>
                </c:pt>
              </c:strCache>
            </c:strRef>
          </c:cat>
          <c:val>
            <c:numRef>
              <c:f>Tab.49!$B$33:$M$33</c:f>
              <c:numCache>
                <c:formatCode>General</c:formatCode>
                <c:ptCount val="12"/>
                <c:pt idx="0">
                  <c:v>21</c:v>
                </c:pt>
                <c:pt idx="1">
                  <c:v>12</c:v>
                </c:pt>
                <c:pt idx="2">
                  <c:v>19</c:v>
                </c:pt>
                <c:pt idx="3">
                  <c:v>10</c:v>
                </c:pt>
                <c:pt idx="4">
                  <c:v>16</c:v>
                </c:pt>
                <c:pt idx="5">
                  <c:v>3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  <c:pt idx="10">
                  <c:v>14</c:v>
                </c:pt>
                <c:pt idx="1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E02-4115-893F-B94589D14E13}"/>
            </c:ext>
          </c:extLst>
        </c:ser>
        <c:ser>
          <c:idx val="1"/>
          <c:order val="1"/>
          <c:tx>
            <c:strRef>
              <c:f>Tab.49!$A$34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Tab.49!$B$31:$M$32</c:f>
              <c:strCache>
                <c:ptCount val="12"/>
                <c:pt idx="0">
                  <c:v>Higiene pessoal</c:v>
                </c:pt>
                <c:pt idx="1">
                  <c:v>Calça</c:v>
                </c:pt>
                <c:pt idx="2">
                  <c:v>Camiseta</c:v>
                </c:pt>
                <c:pt idx="3">
                  <c:v>Roupa de cama</c:v>
                </c:pt>
                <c:pt idx="4">
                  <c:v>Bermuda</c:v>
                </c:pt>
                <c:pt idx="5">
                  <c:v>Jaleco</c:v>
                </c:pt>
                <c:pt idx="6">
                  <c:v>Meia</c:v>
                </c:pt>
                <c:pt idx="7">
                  <c:v>Toalha de banho</c:v>
                </c:pt>
                <c:pt idx="8">
                  <c:v>Calcinha</c:v>
                </c:pt>
                <c:pt idx="9">
                  <c:v>Tênis</c:v>
                </c:pt>
                <c:pt idx="10">
                  <c:v>Chinelo</c:v>
                </c:pt>
                <c:pt idx="11">
                  <c:v>Cobertor</c:v>
                </c:pt>
              </c:strCache>
            </c:strRef>
          </c:cat>
          <c:val>
            <c:numRef>
              <c:f>Tab.49!$B$34:$M$34</c:f>
              <c:numCache>
                <c:formatCode>General</c:formatCode>
                <c:ptCount val="12"/>
                <c:pt idx="0">
                  <c:v>5</c:v>
                </c:pt>
                <c:pt idx="1">
                  <c:v>14</c:v>
                </c:pt>
                <c:pt idx="2">
                  <c:v>7</c:v>
                </c:pt>
                <c:pt idx="3">
                  <c:v>16</c:v>
                </c:pt>
                <c:pt idx="4">
                  <c:v>10</c:v>
                </c:pt>
                <c:pt idx="5">
                  <c:v>23</c:v>
                </c:pt>
                <c:pt idx="6">
                  <c:v>22</c:v>
                </c:pt>
                <c:pt idx="7">
                  <c:v>19</c:v>
                </c:pt>
                <c:pt idx="8">
                  <c:v>24</c:v>
                </c:pt>
                <c:pt idx="9">
                  <c:v>22</c:v>
                </c:pt>
                <c:pt idx="10">
                  <c:v>12</c:v>
                </c:pt>
                <c:pt idx="11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E02-4115-893F-B94589D14E13}"/>
            </c:ext>
          </c:extLst>
        </c:ser>
        <c:dLbls>
          <c:showVal val="1"/>
        </c:dLbls>
        <c:overlap val="-25"/>
        <c:axId val="128776832"/>
        <c:axId val="128962944"/>
        <c:extLst xmlns:c16r2="http://schemas.microsoft.com/office/drawing/2015/06/chart"/>
      </c:barChart>
      <c:catAx>
        <c:axId val="128776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962944"/>
        <c:crosses val="autoZero"/>
        <c:auto val="1"/>
        <c:lblAlgn val="ctr"/>
        <c:lblOffset val="100"/>
      </c:catAx>
      <c:valAx>
        <c:axId val="128962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8776832"/>
        <c:crosses val="autoZero"/>
        <c:crossBetween val="between"/>
      </c:valAx>
      <c:spPr>
        <a:solidFill>
          <a:schemeClr val="bg2"/>
        </a:solidFill>
      </c:spPr>
    </c:plotArea>
    <c:legend>
      <c:legendPos val="t"/>
      <c:layout>
        <c:manualLayout>
          <c:xMode val="edge"/>
          <c:yMode val="edge"/>
          <c:x val="0.27028127734033247"/>
          <c:y val="0.26708333333333334"/>
          <c:w val="0.46305205599300087"/>
          <c:h val="8.738480606590842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Quais as matrizes religiosas encontradas nas prisões dos Estados?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Tab.59!$A$42</c:f>
              <c:strCache>
                <c:ptCount val="1"/>
                <c:pt idx="0">
                  <c:v>SIM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Tab.59!$B$41:$V$41</c:f>
              <c:strCache>
                <c:ptCount val="21"/>
                <c:pt idx="0">
                  <c:v>Católica Apostólica Romana</c:v>
                </c:pt>
                <c:pt idx="1">
                  <c:v>Católica Apostólica Brasileira</c:v>
                </c:pt>
                <c:pt idx="2">
                  <c:v>Católica Ortodoxa</c:v>
                </c:pt>
                <c:pt idx="3">
                  <c:v>Igrejas Evangélicas de Missão </c:v>
                </c:pt>
                <c:pt idx="4">
                  <c:v>Igrejas Evangélicas de origem Pentecostal</c:v>
                </c:pt>
                <c:pt idx="5">
                  <c:v>Igrejas Evangélicas de origem Pentecostal</c:v>
                </c:pt>
                <c:pt idx="6">
                  <c:v>Evangélica não determinada</c:v>
                </c:pt>
                <c:pt idx="7">
                  <c:v>Igreja de Jesus Cristo dos Santos dos Últimos Dias</c:v>
                </c:pt>
                <c:pt idx="8">
                  <c:v>Testemunhas de Jeová</c:v>
                </c:pt>
                <c:pt idx="9">
                  <c:v>Espiritualista</c:v>
                </c:pt>
                <c:pt idx="10">
                  <c:v>Espírita/Kardecista</c:v>
                </c:pt>
                <c:pt idx="11">
                  <c:v>Umbanda</c:v>
                </c:pt>
                <c:pt idx="12">
                  <c:v>Candomblé</c:v>
                </c:pt>
                <c:pt idx="13">
                  <c:v>Judaísmo</c:v>
                </c:pt>
                <c:pt idx="14">
                  <c:v>Hinduísmo</c:v>
                </c:pt>
                <c:pt idx="15">
                  <c:v>Budismo</c:v>
                </c:pt>
                <c:pt idx="16">
                  <c:v>Novas religiões orientais (Igreja Messiânica Mundial, outras)</c:v>
                </c:pt>
                <c:pt idx="17">
                  <c:v>Islamismo</c:v>
                </c:pt>
                <c:pt idx="18">
                  <c:v>Tradições indígenas</c:v>
                </c:pt>
                <c:pt idx="19">
                  <c:v>Sem religião (ateu, agnóstico)</c:v>
                </c:pt>
                <c:pt idx="20">
                  <c:v>Outras</c:v>
                </c:pt>
              </c:strCache>
            </c:strRef>
          </c:cat>
          <c:val>
            <c:numRef>
              <c:f>Tab.59!$B$42:$V$42</c:f>
              <c:numCache>
                <c:formatCode>General</c:formatCode>
                <c:ptCount val="21"/>
                <c:pt idx="0">
                  <c:v>22</c:v>
                </c:pt>
                <c:pt idx="1">
                  <c:v>3</c:v>
                </c:pt>
                <c:pt idx="2">
                  <c:v>1</c:v>
                </c:pt>
                <c:pt idx="3">
                  <c:v>19</c:v>
                </c:pt>
                <c:pt idx="4">
                  <c:v>22</c:v>
                </c:pt>
                <c:pt idx="5">
                  <c:v>22</c:v>
                </c:pt>
                <c:pt idx="6">
                  <c:v>5</c:v>
                </c:pt>
                <c:pt idx="7">
                  <c:v>5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4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4</c:v>
                </c:pt>
                <c:pt idx="2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E6-4748-A24B-08CFFD9BC703}"/>
            </c:ext>
          </c:extLst>
        </c:ser>
        <c:gapWidth val="100"/>
        <c:overlap val="-24"/>
        <c:axId val="129530112"/>
        <c:axId val="129531904"/>
      </c:barChart>
      <c:catAx>
        <c:axId val="129530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531904"/>
        <c:crosses val="autoZero"/>
        <c:auto val="1"/>
        <c:lblAlgn val="ctr"/>
        <c:lblOffset val="100"/>
      </c:catAx>
      <c:valAx>
        <c:axId val="1295319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53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Grupos</a:t>
            </a:r>
            <a:r>
              <a:rPr lang="en-US" b="1" baseline="0"/>
              <a:t> que os Estados identificam como pertecentes às políticas de diversidade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1628827646544191E-2"/>
          <c:y val="0.25065511811023616"/>
          <c:w val="0.95466254507985548"/>
          <c:h val="0.39273840769903773"/>
        </c:manualLayout>
      </c:layout>
      <c:barChart>
        <c:barDir val="col"/>
        <c:grouping val="clustered"/>
        <c:ser>
          <c:idx val="0"/>
          <c:order val="0"/>
          <c:tx>
            <c:strRef>
              <c:f>Tab.76!$A$33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Tab.76!$B$32:$N$32</c:f>
              <c:strCache>
                <c:ptCount val="13"/>
                <c:pt idx="0">
                  <c:v>Mulheres</c:v>
                </c:pt>
                <c:pt idx="1">
                  <c:v>Crianças e adolescentes (visitantes)</c:v>
                </c:pt>
                <c:pt idx="2">
                  <c:v>Deficientes (físicos, intelectuais, auditivos, visuais, múltiplos)</c:v>
                </c:pt>
                <c:pt idx="3">
                  <c:v>Pessoas com intolerância ou alergia alimentar</c:v>
                </c:pt>
                <c:pt idx="4">
                  <c:v>Negros (pretos e pardos)</c:v>
                </c:pt>
                <c:pt idx="5">
                  <c:v>Indígenas</c:v>
                </c:pt>
                <c:pt idx="6">
                  <c:v>Estrangeiros e/ou apátridas</c:v>
                </c:pt>
                <c:pt idx="7">
                  <c:v>Grupos de diferentes orientações religiosas</c:v>
                </c:pt>
                <c:pt idx="8">
                  <c:v>Gays, lésbicas, travestis e transexuais</c:v>
                </c:pt>
                <c:pt idx="9">
                  <c:v>Doentes crônicos</c:v>
                </c:pt>
                <c:pt idx="10">
                  <c:v>Dependentes químicos</c:v>
                </c:pt>
                <c:pt idx="11">
                  <c:v>Agressores sexuais</c:v>
                </c:pt>
                <c:pt idx="12">
                  <c:v>Pessoas desterritorializadas (moradores de rua, pessoas sem família)</c:v>
                </c:pt>
              </c:strCache>
            </c:strRef>
          </c:cat>
          <c:val>
            <c:numRef>
              <c:f>Tab.76!$B$33:$N$33</c:f>
              <c:numCache>
                <c:formatCode>General</c:formatCode>
                <c:ptCount val="13"/>
                <c:pt idx="0">
                  <c:v>9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  <c:pt idx="4">
                  <c:v>3</c:v>
                </c:pt>
                <c:pt idx="5">
                  <c:v>9</c:v>
                </c:pt>
                <c:pt idx="6">
                  <c:v>5</c:v>
                </c:pt>
                <c:pt idx="7">
                  <c:v>5</c:v>
                </c:pt>
                <c:pt idx="8">
                  <c:v>13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08-4087-8789-576875AD18F1}"/>
            </c:ext>
          </c:extLst>
        </c:ser>
        <c:dLbls>
          <c:showVal val="1"/>
        </c:dLbls>
        <c:overlap val="-25"/>
        <c:axId val="129798912"/>
        <c:axId val="129800448"/>
        <c:extLst xmlns:c16r2="http://schemas.microsoft.com/office/drawing/2015/06/chart"/>
      </c:barChart>
      <c:catAx>
        <c:axId val="129798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800448"/>
        <c:crosses val="autoZero"/>
        <c:auto val="1"/>
        <c:lblAlgn val="ctr"/>
        <c:lblOffset val="100"/>
      </c:catAx>
      <c:valAx>
        <c:axId val="1298004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9798912"/>
        <c:crosses val="autoZero"/>
        <c:crossBetween val="between"/>
      </c:valAx>
      <c:spPr>
        <a:solidFill>
          <a:schemeClr val="bg2"/>
        </a:solidFill>
      </c:spPr>
    </c:plotArea>
    <c:plotVisOnly val="1"/>
    <c:dispBlanksAs val="gap"/>
  </c:chart>
  <c:spPr>
    <a:solidFill>
      <a:schemeClr val="bg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Estados e iniciativas identificadas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8996089525771716E-2"/>
          <c:y val="0.1630782224151178"/>
          <c:w val="0.90335351902411654"/>
          <c:h val="0.57389999915724887"/>
        </c:manualLayout>
      </c:layout>
      <c:barChart>
        <c:barDir val="col"/>
        <c:grouping val="clustered"/>
        <c:ser>
          <c:idx val="0"/>
          <c:order val="0"/>
          <c:tx>
            <c:strRef>
              <c:f>'[mapeamento inicial de serviços de egressos.xlsx]Plan1'!$C$7</c:f>
              <c:strCache>
                <c:ptCount val="1"/>
                <c:pt idx="0">
                  <c:v>Estados com algum tipo de iniciativa pública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'[mapeamento inicial de serviços de egressos.xlsx]Plan1'!$D$6</c:f>
              <c:strCache>
                <c:ptCount val="1"/>
                <c:pt idx="0">
                  <c:v>Colunas2</c:v>
                </c:pt>
              </c:strCache>
            </c:strRef>
          </c:cat>
          <c:val>
            <c:numRef>
              <c:f>'[mapeamento inicial de serviços de egressos.xlsx]Plan1'!$D$7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A7-4299-8305-2147D8A91EB6}"/>
            </c:ext>
          </c:extLst>
        </c:ser>
        <c:ser>
          <c:idx val="1"/>
          <c:order val="1"/>
          <c:tx>
            <c:strRef>
              <c:f>'[mapeamento inicial de serviços de egressos.xlsx]Plan1'!$C$8</c:f>
              <c:strCache>
                <c:ptCount val="1"/>
                <c:pt idx="0">
                  <c:v>Estados com atendimento por patronatos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'[mapeamento inicial de serviços de egressos.xlsx]Plan1'!$D$6</c:f>
              <c:strCache>
                <c:ptCount val="1"/>
                <c:pt idx="0">
                  <c:v>Colunas2</c:v>
                </c:pt>
              </c:strCache>
            </c:strRef>
          </c:cat>
          <c:val>
            <c:numRef>
              <c:f>'[mapeamento inicial de serviços de egressos.xlsx]Plan1'!$D$8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A7-4299-8305-2147D8A91EB6}"/>
            </c:ext>
          </c:extLst>
        </c:ser>
        <c:ser>
          <c:idx val="2"/>
          <c:order val="2"/>
          <c:tx>
            <c:strRef>
              <c:f>'[mapeamento inicial de serviços de egressos.xlsx]Plan1'!$C$9</c:f>
              <c:strCache>
                <c:ptCount val="1"/>
                <c:pt idx="0">
                  <c:v>Estados com atendimento por organizações da sociedade civil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'[mapeamento inicial de serviços de egressos.xlsx]Plan1'!$D$6</c:f>
              <c:strCache>
                <c:ptCount val="1"/>
                <c:pt idx="0">
                  <c:v>Colunas2</c:v>
                </c:pt>
              </c:strCache>
            </c:strRef>
          </c:cat>
          <c:val>
            <c:numRef>
              <c:f>'[mapeamento inicial de serviços de egressos.xlsx]Plan1'!$D$9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A7-4299-8305-2147D8A91EB6}"/>
            </c:ext>
          </c:extLst>
        </c:ser>
        <c:ser>
          <c:idx val="3"/>
          <c:order val="3"/>
          <c:tx>
            <c:strRef>
              <c:f>'[mapeamento inicial de serviços de egressos.xlsx]Plan1'!$C$10</c:f>
              <c:strCache>
                <c:ptCount val="1"/>
                <c:pt idx="0">
                  <c:v>Estados sem qualquer tipo de atendimento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'[mapeamento inicial de serviços de egressos.xlsx]Plan1'!$D$6</c:f>
              <c:strCache>
                <c:ptCount val="1"/>
                <c:pt idx="0">
                  <c:v>Colunas2</c:v>
                </c:pt>
              </c:strCache>
            </c:strRef>
          </c:cat>
          <c:val>
            <c:numRef>
              <c:f>'[mapeamento inicial de serviços de egressos.xlsx]Plan1'!$D$10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A7-4299-8305-2147D8A91EB6}"/>
            </c:ext>
          </c:extLst>
        </c:ser>
        <c:dLbls>
          <c:showVal val="1"/>
        </c:dLbls>
        <c:gapWidth val="65"/>
        <c:axId val="130278144"/>
        <c:axId val="130279680"/>
      </c:barChart>
      <c:catAx>
        <c:axId val="13027814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30279680"/>
        <c:crosses val="autoZero"/>
        <c:auto val="1"/>
        <c:lblAlgn val="ctr"/>
        <c:lblOffset val="100"/>
      </c:catAx>
      <c:valAx>
        <c:axId val="1302796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02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CE94B-3B5F-4A65-BF0E-0D5167AB57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F4D4377-38FF-4221-AAE3-C1183775ED5F}">
      <dgm:prSet/>
      <dgm:spPr/>
      <dgm:t>
        <a:bodyPr/>
        <a:lstStyle/>
        <a:p>
          <a:pPr rtl="0"/>
          <a:r>
            <a:rPr lang="pt-BR" b="1" dirty="0" smtClean="0"/>
            <a:t>Diagnóstico preliminar das ações de atenção às pessoas egressas realizado no âmbito de consultoria do PRODOC BRA14/011, parceria do PNUD com o </a:t>
          </a:r>
          <a:r>
            <a:rPr lang="pt-BR" b="1" dirty="0" err="1" smtClean="0"/>
            <a:t>Depen</a:t>
          </a:r>
          <a:endParaRPr lang="pt-BR" b="1" dirty="0"/>
        </a:p>
      </dgm:t>
    </dgm:pt>
    <dgm:pt modelId="{0FCCAB33-5513-4B4F-A332-DA74FCB0CD4B}" type="parTrans" cxnId="{08EA1F77-7BA2-4676-84EC-7C704F98300E}">
      <dgm:prSet/>
      <dgm:spPr/>
      <dgm:t>
        <a:bodyPr/>
        <a:lstStyle/>
        <a:p>
          <a:endParaRPr lang="pt-BR"/>
        </a:p>
      </dgm:t>
    </dgm:pt>
    <dgm:pt modelId="{F517C84A-5520-419B-BBA5-77020A0BDFAB}" type="sibTrans" cxnId="{08EA1F77-7BA2-4676-84EC-7C704F98300E}">
      <dgm:prSet/>
      <dgm:spPr/>
      <dgm:t>
        <a:bodyPr/>
        <a:lstStyle/>
        <a:p>
          <a:endParaRPr lang="pt-BR"/>
        </a:p>
      </dgm:t>
    </dgm:pt>
    <dgm:pt modelId="{AB5CE1E0-AFB1-4BB7-93AA-8F85E4999FB2}">
      <dgm:prSet/>
      <dgm:spPr/>
      <dgm:t>
        <a:bodyPr/>
        <a:lstStyle/>
        <a:p>
          <a:pPr rtl="0"/>
          <a:r>
            <a:rPr lang="pt-BR" b="1" dirty="0" smtClean="0"/>
            <a:t>Necessidade de implantar equipamentos de atenção às pessoas egressas onde não existem ou de facilitar para que atuem de acordo com a proposta de política nacional elaborada pelo DEPEN/PNUD</a:t>
          </a:r>
          <a:endParaRPr lang="pt-BR" b="1" dirty="0"/>
        </a:p>
      </dgm:t>
    </dgm:pt>
    <dgm:pt modelId="{C9548C2C-BE52-45A0-911C-681CA49B3A9D}" type="parTrans" cxnId="{408501B1-5B8C-426E-BF64-16B267490317}">
      <dgm:prSet/>
      <dgm:spPr/>
      <dgm:t>
        <a:bodyPr/>
        <a:lstStyle/>
        <a:p>
          <a:endParaRPr lang="pt-BR"/>
        </a:p>
      </dgm:t>
    </dgm:pt>
    <dgm:pt modelId="{E6FB9520-83C8-4CE3-9B78-FC8CF1E4A409}" type="sibTrans" cxnId="{408501B1-5B8C-426E-BF64-16B267490317}">
      <dgm:prSet/>
      <dgm:spPr/>
      <dgm:t>
        <a:bodyPr/>
        <a:lstStyle/>
        <a:p>
          <a:endParaRPr lang="pt-BR"/>
        </a:p>
      </dgm:t>
    </dgm:pt>
    <dgm:pt modelId="{B0243F20-EC5D-48AE-9D7F-806B9F692E86}">
      <dgm:prSet/>
      <dgm:spPr/>
      <dgm:t>
        <a:bodyPr/>
        <a:lstStyle/>
        <a:p>
          <a:pPr rtl="0"/>
          <a:r>
            <a:rPr lang="pt-BR" b="1" dirty="0" smtClean="0"/>
            <a:t>Necessidade de diagnóstico sobre execução local das políticas de cidadania e garantia de direitos </a:t>
          </a:r>
          <a:endParaRPr lang="pt-BR" b="1" dirty="0"/>
        </a:p>
      </dgm:t>
    </dgm:pt>
    <dgm:pt modelId="{255EAF90-5DA5-4DB3-B8F2-0AB6DB677347}" type="parTrans" cxnId="{A035B4AC-AF80-49D1-8B01-20074F3E3A66}">
      <dgm:prSet/>
      <dgm:spPr/>
      <dgm:t>
        <a:bodyPr/>
        <a:lstStyle/>
        <a:p>
          <a:endParaRPr lang="pt-BR"/>
        </a:p>
      </dgm:t>
    </dgm:pt>
    <dgm:pt modelId="{0F5EE1B5-E653-448E-983C-D297C54C44E7}" type="sibTrans" cxnId="{A035B4AC-AF80-49D1-8B01-20074F3E3A66}">
      <dgm:prSet/>
      <dgm:spPr/>
      <dgm:t>
        <a:bodyPr/>
        <a:lstStyle/>
        <a:p>
          <a:endParaRPr lang="pt-BR"/>
        </a:p>
      </dgm:t>
    </dgm:pt>
    <dgm:pt modelId="{21B0996F-14AE-434C-B081-4DAAFDF5B74D}">
      <dgm:prSet/>
      <dgm:spPr/>
      <dgm:t>
        <a:bodyPr/>
        <a:lstStyle/>
        <a:p>
          <a:pPr rtl="0"/>
          <a:r>
            <a:rPr lang="pt-BR" b="1" dirty="0" smtClean="0"/>
            <a:t>Necessidade de potencializar a execução dos convênios federais celebrados</a:t>
          </a:r>
        </a:p>
      </dgm:t>
    </dgm:pt>
    <dgm:pt modelId="{61692764-FE67-804B-A642-AEA16600DDFD}" type="parTrans" cxnId="{112776AD-E012-404E-85DF-B12818B20E01}">
      <dgm:prSet/>
      <dgm:spPr/>
      <dgm:t>
        <a:bodyPr/>
        <a:lstStyle/>
        <a:p>
          <a:endParaRPr lang="pt-BR"/>
        </a:p>
      </dgm:t>
    </dgm:pt>
    <dgm:pt modelId="{864732BD-76E0-844E-87AD-118360A5ACF7}" type="sibTrans" cxnId="{112776AD-E012-404E-85DF-B12818B20E01}">
      <dgm:prSet/>
      <dgm:spPr/>
      <dgm:t>
        <a:bodyPr/>
        <a:lstStyle/>
        <a:p>
          <a:endParaRPr lang="pt-BR"/>
        </a:p>
      </dgm:t>
    </dgm:pt>
    <dgm:pt modelId="{47C1A7FC-6490-8548-8E55-A64C1A519A94}">
      <dgm:prSet/>
      <dgm:spPr/>
      <dgm:t>
        <a:bodyPr/>
        <a:lstStyle/>
        <a:p>
          <a:pPr rtl="0"/>
          <a:r>
            <a:rPr lang="pt-BR" b="1" dirty="0" smtClean="0"/>
            <a:t>Baixa regulação para execução das políticas e para seu monitoramento e fiscalização pelo Poder Judiciário</a:t>
          </a:r>
        </a:p>
      </dgm:t>
    </dgm:pt>
    <dgm:pt modelId="{831B369C-CA1A-074D-B853-B9A0F2962814}" type="parTrans" cxnId="{CA31B9EF-0420-3841-8B34-DD53833388B2}">
      <dgm:prSet/>
      <dgm:spPr/>
      <dgm:t>
        <a:bodyPr/>
        <a:lstStyle/>
        <a:p>
          <a:endParaRPr lang="pt-BR"/>
        </a:p>
      </dgm:t>
    </dgm:pt>
    <dgm:pt modelId="{BB8FE4FD-2FBC-1C4F-85BA-34AF5EA6DCC1}" type="sibTrans" cxnId="{CA31B9EF-0420-3841-8B34-DD53833388B2}">
      <dgm:prSet/>
      <dgm:spPr/>
      <dgm:t>
        <a:bodyPr/>
        <a:lstStyle/>
        <a:p>
          <a:endParaRPr lang="pt-BR"/>
        </a:p>
      </dgm:t>
    </dgm:pt>
    <dgm:pt modelId="{A6FE1650-F05F-47B7-8309-91939CB7E6F4}">
      <dgm:prSet/>
      <dgm:spPr/>
      <dgm:t>
        <a:bodyPr/>
        <a:lstStyle/>
        <a:p>
          <a:pPr rtl="0"/>
          <a:r>
            <a:rPr lang="pt-BR" b="1" dirty="0" smtClean="0"/>
            <a:t>Alinhamento insuficiente entre Judiciário e Executivo para execução de políticas de cidadania para pessoas privadas de liberdade e egressas do sistema prisional	</a:t>
          </a:r>
        </a:p>
      </dgm:t>
    </dgm:pt>
    <dgm:pt modelId="{503AE583-3ACA-4343-A385-13A420835D71}" type="parTrans" cxnId="{DC1AC811-49DA-47FC-A1D6-335CACBC68A6}">
      <dgm:prSet/>
      <dgm:spPr/>
      <dgm:t>
        <a:bodyPr/>
        <a:lstStyle/>
        <a:p>
          <a:endParaRPr lang="pt-BR"/>
        </a:p>
      </dgm:t>
    </dgm:pt>
    <dgm:pt modelId="{06DC6F4D-7F93-4DF5-8EC9-41B28AFF60E4}" type="sibTrans" cxnId="{DC1AC811-49DA-47FC-A1D6-335CACBC68A6}">
      <dgm:prSet/>
      <dgm:spPr/>
      <dgm:t>
        <a:bodyPr/>
        <a:lstStyle/>
        <a:p>
          <a:endParaRPr lang="pt-BR"/>
        </a:p>
      </dgm:t>
    </dgm:pt>
    <dgm:pt modelId="{FF6C9C44-06B2-4345-9C81-D91F37C1FE4F}">
      <dgm:prSet/>
      <dgm:spPr/>
      <dgm:t>
        <a:bodyPr/>
        <a:lstStyle/>
        <a:p>
          <a:pPr rtl="0"/>
          <a:r>
            <a:rPr lang="pt-BR" b="1" dirty="0" smtClean="0"/>
            <a:t>Necessidade de potencializar a atuação da sociedade civil nas políticas de cidadania, mediante um modelo de governança que favoreça a participação e o controle social</a:t>
          </a:r>
        </a:p>
      </dgm:t>
    </dgm:pt>
    <dgm:pt modelId="{368F9791-D43B-400C-90A7-C005FE31CD21}" type="parTrans" cxnId="{2005414A-3932-4ACE-B8F4-F93D2D3FD078}">
      <dgm:prSet/>
      <dgm:spPr/>
      <dgm:t>
        <a:bodyPr/>
        <a:lstStyle/>
        <a:p>
          <a:endParaRPr lang="pt-BR"/>
        </a:p>
      </dgm:t>
    </dgm:pt>
    <dgm:pt modelId="{982B7851-725C-4865-995E-21504B880374}" type="sibTrans" cxnId="{2005414A-3932-4ACE-B8F4-F93D2D3FD078}">
      <dgm:prSet/>
      <dgm:spPr/>
      <dgm:t>
        <a:bodyPr/>
        <a:lstStyle/>
        <a:p>
          <a:endParaRPr lang="pt-BR"/>
        </a:p>
      </dgm:t>
    </dgm:pt>
    <dgm:pt modelId="{3ABD4196-EB47-4BDD-8DDD-4B52335CD2C5}" type="pres">
      <dgm:prSet presAssocID="{296CE94B-3B5F-4A65-BF0E-0D5167AB57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679D07-4EC8-47F7-A105-F9649F638F70}" type="pres">
      <dgm:prSet presAssocID="{0F4D4377-38FF-4221-AAE3-C1183775ED5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4ADAF7-DEF4-45EA-903E-DE2DC4F6D831}" type="pres">
      <dgm:prSet presAssocID="{F517C84A-5520-419B-BBA5-77020A0BDFAB}" presName="spacer" presStyleCnt="0"/>
      <dgm:spPr/>
    </dgm:pt>
    <dgm:pt modelId="{70049914-4AAA-450C-934D-FA83587E7A58}" type="pres">
      <dgm:prSet presAssocID="{AB5CE1E0-AFB1-4BB7-93AA-8F85E4999FB2}" presName="parentText" presStyleLbl="node1" presStyleIdx="1" presStyleCnt="7" custLinFactNeighborX="-59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2619E9-8590-439D-8D68-11C5AC4BBD64}" type="pres">
      <dgm:prSet presAssocID="{E6FB9520-83C8-4CE3-9B78-FC8CF1E4A409}" presName="spacer" presStyleCnt="0"/>
      <dgm:spPr/>
    </dgm:pt>
    <dgm:pt modelId="{915659FA-1863-406A-BC35-9E153A30D6F0}" type="pres">
      <dgm:prSet presAssocID="{B0243F20-EC5D-48AE-9D7F-806B9F692E8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873DAF-7E10-4EE3-98DB-920869201591}" type="pres">
      <dgm:prSet presAssocID="{0F5EE1B5-E653-448E-983C-D297C54C44E7}" presName="spacer" presStyleCnt="0"/>
      <dgm:spPr/>
    </dgm:pt>
    <dgm:pt modelId="{46F1482C-87F4-5146-BC94-2A75658DBBD4}" type="pres">
      <dgm:prSet presAssocID="{21B0996F-14AE-434C-B081-4DAAFDF5B74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4D0782-8DF0-384D-8072-91B186E4B795}" type="pres">
      <dgm:prSet presAssocID="{864732BD-76E0-844E-87AD-118360A5ACF7}" presName="spacer" presStyleCnt="0"/>
      <dgm:spPr/>
    </dgm:pt>
    <dgm:pt modelId="{9688D502-2666-407B-B802-A69A75D0D0CE}" type="pres">
      <dgm:prSet presAssocID="{A6FE1650-F05F-47B7-8309-91939CB7E6F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2DC779-94EA-4510-A469-050F03574CFF}" type="pres">
      <dgm:prSet presAssocID="{06DC6F4D-7F93-4DF5-8EC9-41B28AFF60E4}" presName="spacer" presStyleCnt="0"/>
      <dgm:spPr/>
    </dgm:pt>
    <dgm:pt modelId="{93AF4860-C0A8-184A-81C4-9E5F7C4E16FA}" type="pres">
      <dgm:prSet presAssocID="{47C1A7FC-6490-8548-8E55-A64C1A519A9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CDBC0D-71ED-40AA-9004-6BDDB0262C5F}" type="pres">
      <dgm:prSet presAssocID="{BB8FE4FD-2FBC-1C4F-85BA-34AF5EA6DCC1}" presName="spacer" presStyleCnt="0"/>
      <dgm:spPr/>
    </dgm:pt>
    <dgm:pt modelId="{020E3AC0-5F2F-496F-B164-8C188E57C8B2}" type="pres">
      <dgm:prSet presAssocID="{FF6C9C44-06B2-4345-9C81-D91F37C1FE4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B17B788-D3AC-43B9-974A-21E3350459FE}" type="presOf" srcId="{AB5CE1E0-AFB1-4BB7-93AA-8F85E4999FB2}" destId="{70049914-4AAA-450C-934D-FA83587E7A58}" srcOrd="0" destOrd="0" presId="urn:microsoft.com/office/officeart/2005/8/layout/vList2"/>
    <dgm:cxn modelId="{B5D95563-B68F-44CC-A251-985FEC46A67B}" type="presOf" srcId="{0F4D4377-38FF-4221-AAE3-C1183775ED5F}" destId="{AD679D07-4EC8-47F7-A105-F9649F638F70}" srcOrd="0" destOrd="0" presId="urn:microsoft.com/office/officeart/2005/8/layout/vList2"/>
    <dgm:cxn modelId="{7104558E-3118-42FF-A2C8-64E871108022}" type="presOf" srcId="{FF6C9C44-06B2-4345-9C81-D91F37C1FE4F}" destId="{020E3AC0-5F2F-496F-B164-8C188E57C8B2}" srcOrd="0" destOrd="0" presId="urn:microsoft.com/office/officeart/2005/8/layout/vList2"/>
    <dgm:cxn modelId="{3F747EC8-5C94-4AE1-8757-B18AD660EE83}" type="presOf" srcId="{296CE94B-3B5F-4A65-BF0E-0D5167AB57E9}" destId="{3ABD4196-EB47-4BDD-8DDD-4B52335CD2C5}" srcOrd="0" destOrd="0" presId="urn:microsoft.com/office/officeart/2005/8/layout/vList2"/>
    <dgm:cxn modelId="{4D00EB9C-35D8-4649-89B7-99B524752066}" type="presOf" srcId="{A6FE1650-F05F-47B7-8309-91939CB7E6F4}" destId="{9688D502-2666-407B-B802-A69A75D0D0CE}" srcOrd="0" destOrd="0" presId="urn:microsoft.com/office/officeart/2005/8/layout/vList2"/>
    <dgm:cxn modelId="{D328DE59-20D5-4F48-B850-C8B8D0074DDE}" type="presOf" srcId="{21B0996F-14AE-434C-B081-4DAAFDF5B74D}" destId="{46F1482C-87F4-5146-BC94-2A75658DBBD4}" srcOrd="0" destOrd="0" presId="urn:microsoft.com/office/officeart/2005/8/layout/vList2"/>
    <dgm:cxn modelId="{CA31B9EF-0420-3841-8B34-DD53833388B2}" srcId="{296CE94B-3B5F-4A65-BF0E-0D5167AB57E9}" destId="{47C1A7FC-6490-8548-8E55-A64C1A519A94}" srcOrd="5" destOrd="0" parTransId="{831B369C-CA1A-074D-B853-B9A0F2962814}" sibTransId="{BB8FE4FD-2FBC-1C4F-85BA-34AF5EA6DCC1}"/>
    <dgm:cxn modelId="{08EA1F77-7BA2-4676-84EC-7C704F98300E}" srcId="{296CE94B-3B5F-4A65-BF0E-0D5167AB57E9}" destId="{0F4D4377-38FF-4221-AAE3-C1183775ED5F}" srcOrd="0" destOrd="0" parTransId="{0FCCAB33-5513-4B4F-A332-DA74FCB0CD4B}" sibTransId="{F517C84A-5520-419B-BBA5-77020A0BDFAB}"/>
    <dgm:cxn modelId="{2005414A-3932-4ACE-B8F4-F93D2D3FD078}" srcId="{296CE94B-3B5F-4A65-BF0E-0D5167AB57E9}" destId="{FF6C9C44-06B2-4345-9C81-D91F37C1FE4F}" srcOrd="6" destOrd="0" parTransId="{368F9791-D43B-400C-90A7-C005FE31CD21}" sibTransId="{982B7851-725C-4865-995E-21504B880374}"/>
    <dgm:cxn modelId="{EC147084-A9E7-442E-BE19-071834B760BD}" type="presOf" srcId="{B0243F20-EC5D-48AE-9D7F-806B9F692E86}" destId="{915659FA-1863-406A-BC35-9E153A30D6F0}" srcOrd="0" destOrd="0" presId="urn:microsoft.com/office/officeart/2005/8/layout/vList2"/>
    <dgm:cxn modelId="{DC1AC811-49DA-47FC-A1D6-335CACBC68A6}" srcId="{296CE94B-3B5F-4A65-BF0E-0D5167AB57E9}" destId="{A6FE1650-F05F-47B7-8309-91939CB7E6F4}" srcOrd="4" destOrd="0" parTransId="{503AE583-3ACA-4343-A385-13A420835D71}" sibTransId="{06DC6F4D-7F93-4DF5-8EC9-41B28AFF60E4}"/>
    <dgm:cxn modelId="{112776AD-E012-404E-85DF-B12818B20E01}" srcId="{296CE94B-3B5F-4A65-BF0E-0D5167AB57E9}" destId="{21B0996F-14AE-434C-B081-4DAAFDF5B74D}" srcOrd="3" destOrd="0" parTransId="{61692764-FE67-804B-A642-AEA16600DDFD}" sibTransId="{864732BD-76E0-844E-87AD-118360A5ACF7}"/>
    <dgm:cxn modelId="{A035B4AC-AF80-49D1-8B01-20074F3E3A66}" srcId="{296CE94B-3B5F-4A65-BF0E-0D5167AB57E9}" destId="{B0243F20-EC5D-48AE-9D7F-806B9F692E86}" srcOrd="2" destOrd="0" parTransId="{255EAF90-5DA5-4DB3-B8F2-0AB6DB677347}" sibTransId="{0F5EE1B5-E653-448E-983C-D297C54C44E7}"/>
    <dgm:cxn modelId="{E52F834F-13BB-44D2-8379-A3EA3A22C198}" type="presOf" srcId="{47C1A7FC-6490-8548-8E55-A64C1A519A94}" destId="{93AF4860-C0A8-184A-81C4-9E5F7C4E16FA}" srcOrd="0" destOrd="0" presId="urn:microsoft.com/office/officeart/2005/8/layout/vList2"/>
    <dgm:cxn modelId="{408501B1-5B8C-426E-BF64-16B267490317}" srcId="{296CE94B-3B5F-4A65-BF0E-0D5167AB57E9}" destId="{AB5CE1E0-AFB1-4BB7-93AA-8F85E4999FB2}" srcOrd="1" destOrd="0" parTransId="{C9548C2C-BE52-45A0-911C-681CA49B3A9D}" sibTransId="{E6FB9520-83C8-4CE3-9B78-FC8CF1E4A409}"/>
    <dgm:cxn modelId="{97EADF7B-052E-4BB6-87DA-EAE0CAB67E3D}" type="presParOf" srcId="{3ABD4196-EB47-4BDD-8DDD-4B52335CD2C5}" destId="{AD679D07-4EC8-47F7-A105-F9649F638F70}" srcOrd="0" destOrd="0" presId="urn:microsoft.com/office/officeart/2005/8/layout/vList2"/>
    <dgm:cxn modelId="{384EE06B-C657-4562-B0B1-BC0E949CE752}" type="presParOf" srcId="{3ABD4196-EB47-4BDD-8DDD-4B52335CD2C5}" destId="{D84ADAF7-DEF4-45EA-903E-DE2DC4F6D831}" srcOrd="1" destOrd="0" presId="urn:microsoft.com/office/officeart/2005/8/layout/vList2"/>
    <dgm:cxn modelId="{4259EDA9-13A1-47A8-8004-77D8022D3A80}" type="presParOf" srcId="{3ABD4196-EB47-4BDD-8DDD-4B52335CD2C5}" destId="{70049914-4AAA-450C-934D-FA83587E7A58}" srcOrd="2" destOrd="0" presId="urn:microsoft.com/office/officeart/2005/8/layout/vList2"/>
    <dgm:cxn modelId="{EE8CAB65-605D-4D8D-B6E1-BE0199A15485}" type="presParOf" srcId="{3ABD4196-EB47-4BDD-8DDD-4B52335CD2C5}" destId="{EF2619E9-8590-439D-8D68-11C5AC4BBD64}" srcOrd="3" destOrd="0" presId="urn:microsoft.com/office/officeart/2005/8/layout/vList2"/>
    <dgm:cxn modelId="{41947A81-9A05-4C78-B7BC-9D62D7341A39}" type="presParOf" srcId="{3ABD4196-EB47-4BDD-8DDD-4B52335CD2C5}" destId="{915659FA-1863-406A-BC35-9E153A30D6F0}" srcOrd="4" destOrd="0" presId="urn:microsoft.com/office/officeart/2005/8/layout/vList2"/>
    <dgm:cxn modelId="{03BBB4C2-4FB1-4947-B86B-2523D066B364}" type="presParOf" srcId="{3ABD4196-EB47-4BDD-8DDD-4B52335CD2C5}" destId="{FE873DAF-7E10-4EE3-98DB-920869201591}" srcOrd="5" destOrd="0" presId="urn:microsoft.com/office/officeart/2005/8/layout/vList2"/>
    <dgm:cxn modelId="{23BC30C6-77D6-4AE5-95CC-4C0CE40E43A9}" type="presParOf" srcId="{3ABD4196-EB47-4BDD-8DDD-4B52335CD2C5}" destId="{46F1482C-87F4-5146-BC94-2A75658DBBD4}" srcOrd="6" destOrd="0" presId="urn:microsoft.com/office/officeart/2005/8/layout/vList2"/>
    <dgm:cxn modelId="{C7E1B16B-C97F-43E3-966A-3160C2E9396A}" type="presParOf" srcId="{3ABD4196-EB47-4BDD-8DDD-4B52335CD2C5}" destId="{744D0782-8DF0-384D-8072-91B186E4B795}" srcOrd="7" destOrd="0" presId="urn:microsoft.com/office/officeart/2005/8/layout/vList2"/>
    <dgm:cxn modelId="{8D660C63-F9A1-4E64-9FF0-B9DD728B9BA7}" type="presParOf" srcId="{3ABD4196-EB47-4BDD-8DDD-4B52335CD2C5}" destId="{9688D502-2666-407B-B802-A69A75D0D0CE}" srcOrd="8" destOrd="0" presId="urn:microsoft.com/office/officeart/2005/8/layout/vList2"/>
    <dgm:cxn modelId="{758B9BF1-F062-4CA2-8AB6-35B01F0654A3}" type="presParOf" srcId="{3ABD4196-EB47-4BDD-8DDD-4B52335CD2C5}" destId="{562DC779-94EA-4510-A469-050F03574CFF}" srcOrd="9" destOrd="0" presId="urn:microsoft.com/office/officeart/2005/8/layout/vList2"/>
    <dgm:cxn modelId="{C95A2B86-C14C-4405-9AF8-D30AEBE18B11}" type="presParOf" srcId="{3ABD4196-EB47-4BDD-8DDD-4B52335CD2C5}" destId="{93AF4860-C0A8-184A-81C4-9E5F7C4E16FA}" srcOrd="10" destOrd="0" presId="urn:microsoft.com/office/officeart/2005/8/layout/vList2"/>
    <dgm:cxn modelId="{38449FE1-31E6-496D-85D2-28274C7999EC}" type="presParOf" srcId="{3ABD4196-EB47-4BDD-8DDD-4B52335CD2C5}" destId="{CFCDBC0D-71ED-40AA-9004-6BDDB0262C5F}" srcOrd="11" destOrd="0" presId="urn:microsoft.com/office/officeart/2005/8/layout/vList2"/>
    <dgm:cxn modelId="{0754A979-0BCA-404E-8FAB-7D41DFB160D4}" type="presParOf" srcId="{3ABD4196-EB47-4BDD-8DDD-4B52335CD2C5}" destId="{020E3AC0-5F2F-496F-B164-8C188E57C8B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679D07-4EC8-47F7-A105-F9649F638F70}">
      <dsp:nvSpPr>
        <dsp:cNvPr id="0" name=""/>
        <dsp:cNvSpPr/>
      </dsp:nvSpPr>
      <dsp:spPr>
        <a:xfrm>
          <a:off x="0" y="391606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Diagnóstico preliminar das ações de atenção às pessoas egressas realizado no âmbito de consultoria do PRODOC BRA14/011, parceria do PNUD com o </a:t>
          </a:r>
          <a:r>
            <a:rPr lang="pt-BR" sz="1500" b="1" kern="1200" dirty="0" err="1" smtClean="0"/>
            <a:t>Depen</a:t>
          </a:r>
          <a:endParaRPr lang="pt-BR" sz="1500" b="1" kern="1200" dirty="0"/>
        </a:p>
      </dsp:txBody>
      <dsp:txXfrm>
        <a:off x="0" y="391606"/>
        <a:ext cx="8605968" cy="596700"/>
      </dsp:txXfrm>
    </dsp:sp>
    <dsp:sp modelId="{70049914-4AAA-450C-934D-FA83587E7A58}">
      <dsp:nvSpPr>
        <dsp:cNvPr id="0" name=""/>
        <dsp:cNvSpPr/>
      </dsp:nvSpPr>
      <dsp:spPr>
        <a:xfrm>
          <a:off x="0" y="1031506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Necessidade de implantar equipamentos de atenção às pessoas egressas onde não existem ou de facilitar para que atuem de acordo com a proposta de política nacional elaborada pelo DEPEN/PNUD</a:t>
          </a:r>
          <a:endParaRPr lang="pt-BR" sz="1500" b="1" kern="1200" dirty="0"/>
        </a:p>
      </dsp:txBody>
      <dsp:txXfrm>
        <a:off x="0" y="1031506"/>
        <a:ext cx="8605968" cy="596700"/>
      </dsp:txXfrm>
    </dsp:sp>
    <dsp:sp modelId="{915659FA-1863-406A-BC35-9E153A30D6F0}">
      <dsp:nvSpPr>
        <dsp:cNvPr id="0" name=""/>
        <dsp:cNvSpPr/>
      </dsp:nvSpPr>
      <dsp:spPr>
        <a:xfrm>
          <a:off x="0" y="1671406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Necessidade de diagnóstico sobre execução local das políticas de cidadania e garantia de direitos </a:t>
          </a:r>
          <a:endParaRPr lang="pt-BR" sz="1500" b="1" kern="1200" dirty="0"/>
        </a:p>
      </dsp:txBody>
      <dsp:txXfrm>
        <a:off x="0" y="1671406"/>
        <a:ext cx="8605968" cy="596700"/>
      </dsp:txXfrm>
    </dsp:sp>
    <dsp:sp modelId="{46F1482C-87F4-5146-BC94-2A75658DBBD4}">
      <dsp:nvSpPr>
        <dsp:cNvPr id="0" name=""/>
        <dsp:cNvSpPr/>
      </dsp:nvSpPr>
      <dsp:spPr>
        <a:xfrm>
          <a:off x="0" y="2311306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Necessidade de potencializar a execução dos convênios federais celebrados</a:t>
          </a:r>
        </a:p>
      </dsp:txBody>
      <dsp:txXfrm>
        <a:off x="0" y="2311306"/>
        <a:ext cx="8605968" cy="596700"/>
      </dsp:txXfrm>
    </dsp:sp>
    <dsp:sp modelId="{9688D502-2666-407B-B802-A69A75D0D0CE}">
      <dsp:nvSpPr>
        <dsp:cNvPr id="0" name=""/>
        <dsp:cNvSpPr/>
      </dsp:nvSpPr>
      <dsp:spPr>
        <a:xfrm>
          <a:off x="0" y="2951207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Alinhamento insuficiente entre Judiciário e Executivo para execução de políticas de cidadania para pessoas privadas de liberdade e egressas do sistema prisional	</a:t>
          </a:r>
        </a:p>
      </dsp:txBody>
      <dsp:txXfrm>
        <a:off x="0" y="2951207"/>
        <a:ext cx="8605968" cy="596700"/>
      </dsp:txXfrm>
    </dsp:sp>
    <dsp:sp modelId="{93AF4860-C0A8-184A-81C4-9E5F7C4E16FA}">
      <dsp:nvSpPr>
        <dsp:cNvPr id="0" name=""/>
        <dsp:cNvSpPr/>
      </dsp:nvSpPr>
      <dsp:spPr>
        <a:xfrm>
          <a:off x="0" y="3591107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Baixa regulação para execução das políticas e para seu monitoramento e fiscalização pelo Poder Judiciário</a:t>
          </a:r>
        </a:p>
      </dsp:txBody>
      <dsp:txXfrm>
        <a:off x="0" y="3591107"/>
        <a:ext cx="8605968" cy="596700"/>
      </dsp:txXfrm>
    </dsp:sp>
    <dsp:sp modelId="{020E3AC0-5F2F-496F-B164-8C188E57C8B2}">
      <dsp:nvSpPr>
        <dsp:cNvPr id="0" name=""/>
        <dsp:cNvSpPr/>
      </dsp:nvSpPr>
      <dsp:spPr>
        <a:xfrm>
          <a:off x="0" y="4231007"/>
          <a:ext cx="8605968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Necessidade de potencializar a atuação da sociedade civil nas políticas de cidadania, mediante um modelo de governança que favoreça a participação e o controle social</a:t>
          </a:r>
        </a:p>
      </dsp:txBody>
      <dsp:txXfrm>
        <a:off x="0" y="4231007"/>
        <a:ext cx="8605968" cy="596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6D34-5284-48EA-BA71-6E1F9397903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6C242-6E62-49B4-9BA2-F645F80219B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8518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4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Justiça Presente nasceu em janeiro de 2019 a partir de uma parceria inédita entre CNJ e o Programa das Nações Unidas para o Desenvolvimento para enfrentar os problemas estruturais de nosso sistema prisional e socioeducativo, com recursos repassados pelo Ministério da Justiça e Segurança Pública. Nossa principal preocupação é a urgência de resultados, com entregas iniciadas neste ano e melhorias perceptíveis já em 2020.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Embora o Justiça Presente tenha se construído a partir de experiências anteriores do CNJ, acreditamos que o principal diferencial é a atuação em parceria com atores locais, potencializada com a alocação de equipes a 27 unidades da federação, algo nunca visto no país. Também é inédito o esforço para que as ações pensadas nacionalmente sejam customizadas à realidade de cada estado, com a criação de 27 planos executivos.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6244F-CDBE-46E9-A26D-33FFFC911E3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881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2133600" cy="365125"/>
          </a:xfrm>
        </p:spPr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453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665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4332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4146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0209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1638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454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8924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47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2444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76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7433-AA9D-4DA0-900C-E931E8CF44D9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2D96-7F50-40BA-B7BB-96DAF97489D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50" name="Picture 2" descr="C:\Users\matheus.leite\.android\Desktop\Sem-título-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34560"/>
            <a:ext cx="9144000" cy="10172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3975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0" y="5373217"/>
            <a:ext cx="9144000" cy="1695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23784" y="1775395"/>
            <a:ext cx="8430108" cy="4761656"/>
          </a:xfrm>
          <a:prstGeom prst="rect">
            <a:avLst/>
          </a:prstGeom>
          <a:solidFill>
            <a:srgbClr val="008B7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2597"/>
            <a:ext cx="2283015" cy="1284195"/>
          </a:xfrm>
          <a:prstGeom prst="rect">
            <a:avLst/>
          </a:prstGeom>
        </p:spPr>
      </p:pic>
      <p:pic>
        <p:nvPicPr>
          <p:cNvPr id="1027" name="Picture 3" descr="https://lh5.googleusercontent.com/K77YwBRkase1HnL7RxeesvL_UrNFxknJFri4g70KwVBuv3ckBpAYC1illHBwnJ3H1FuaMdbqL895ohUH1EPpwy06AOGvdI0tPGn5go8n7nJm1kNjB4fJoXk2ZK1pUedrw9V40oV___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246" y="610601"/>
            <a:ext cx="1491336" cy="562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elqYoOufBXWKAwwC6Fbb7miBNGzMjYy--Kc-KkStLH54JV2DZmq6P5SUwjcS-HfZKnzglrsSMhkf9q789icbasgZDaZ6a8UC03GGYnjdub-oyqXtGGae7qFqAyTojY7CtPkyOdQVkz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185" y="746578"/>
            <a:ext cx="1084373" cy="2957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h5.googleusercontent.com/im7xzS453fHpEk9QXM-KSKW1YEZvx0U-qQTFXixXz3st5304rOZcp2gO5z5h6gZw7G_4exudgw2DjZNIouQZa-2uwvyQlavFhV_XIW00jNfRQPu6ShCcub0vCNoJIixxuZarCAHgA0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582" y="468552"/>
            <a:ext cx="720080" cy="1097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259632" y="2420888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Políticas de Cidadania e Garantia de Direitos: panorama nacional e possibilidade de participação social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99992" y="472514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Felipe Athayde Lins de Melo</a:t>
            </a: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felipealmelo@cnj.jus.br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3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PANORAMA DAS ASSISTÊNCIAS – Saúde da Mulher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125" r="20250" b="17166"/>
          <a:stretch/>
        </p:blipFill>
        <p:spPr>
          <a:xfrm>
            <a:off x="2268475" y="1520620"/>
            <a:ext cx="4391025" cy="47339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13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PANORAMA DAS ASSISTÊNCIAS - Educação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875" r="18625" b="15833"/>
          <a:stretch/>
        </p:blipFill>
        <p:spPr>
          <a:xfrm>
            <a:off x="2486025" y="1484784"/>
            <a:ext cx="4305300" cy="4810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35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PANORAMA DAS ASSISTÊNCIAS - Educação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124" r="14001" b="15500"/>
          <a:stretch/>
        </p:blipFill>
        <p:spPr>
          <a:xfrm>
            <a:off x="2037539" y="1484784"/>
            <a:ext cx="5019675" cy="4829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81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- Cultura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999" r="18001" b="18167"/>
          <a:stretch/>
        </p:blipFill>
        <p:spPr>
          <a:xfrm>
            <a:off x="2185177" y="1484784"/>
            <a:ext cx="4724400" cy="4676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38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- Cultura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25" r="13875" b="20166"/>
          <a:stretch/>
        </p:blipFill>
        <p:spPr>
          <a:xfrm>
            <a:off x="2051827" y="1530922"/>
            <a:ext cx="4991100" cy="456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28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PANORAMA DAS ASSISTÊNCIAS – Trabalho e Renda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250" r="15500" b="18666"/>
          <a:stretch/>
        </p:blipFill>
        <p:spPr>
          <a:xfrm>
            <a:off x="2208226" y="1601977"/>
            <a:ext cx="4667250" cy="464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88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58115" y="404664"/>
            <a:ext cx="7951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PANORAMA DAS ASSISTÊNCIAS – Assistência material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31976970"/>
              </p:ext>
            </p:extLst>
          </p:nvPr>
        </p:nvGraphicFramePr>
        <p:xfrm>
          <a:off x="945580" y="1628800"/>
          <a:ext cx="74428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052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39552" y="147647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Assistência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625" r="21625" b="15833"/>
          <a:stretch/>
        </p:blipFill>
        <p:spPr>
          <a:xfrm>
            <a:off x="2411760" y="1340768"/>
            <a:ext cx="4319563" cy="51691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98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6" y="195027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Assistência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500" r="17625" b="16500"/>
          <a:stretch/>
        </p:blipFill>
        <p:spPr>
          <a:xfrm>
            <a:off x="2151839" y="1484784"/>
            <a:ext cx="4791075" cy="47720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27167" y="142228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-  Assistência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124" t="2333" r="20251" b="15668"/>
          <a:stretch/>
        </p:blipFill>
        <p:spPr>
          <a:xfrm>
            <a:off x="1932764" y="1484784"/>
            <a:ext cx="5229225" cy="468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24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99392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07186" y="426411"/>
            <a:ext cx="4412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SITUAÇÃO INICIAL</a:t>
            </a:r>
            <a:endParaRPr lang="pt-BR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317013" y="1340768"/>
          <a:ext cx="8605968" cy="521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1326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500" r="17000" b="17833"/>
          <a:stretch/>
        </p:blipFill>
        <p:spPr>
          <a:xfrm>
            <a:off x="2166127" y="1521375"/>
            <a:ext cx="4762500" cy="469582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27167" y="142228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-  Assistência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5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207906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Assistência Religiosa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46273"/>
              </p:ext>
            </p:extLst>
          </p:nvPr>
        </p:nvGraphicFramePr>
        <p:xfrm>
          <a:off x="179512" y="1484784"/>
          <a:ext cx="893986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572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142228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Respeito às Diversidades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2746253"/>
              </p:ext>
            </p:extLst>
          </p:nvPr>
        </p:nvGraphicFramePr>
        <p:xfrm>
          <a:off x="1" y="1340768"/>
          <a:ext cx="911937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258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142228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Respeito à Dignidade Humana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375" r="18500" b="18834"/>
          <a:stretch/>
        </p:blipFill>
        <p:spPr>
          <a:xfrm>
            <a:off x="1907704" y="1484784"/>
            <a:ext cx="4993398" cy="4972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03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750" r="20125" b="19667"/>
          <a:stretch/>
        </p:blipFill>
        <p:spPr>
          <a:xfrm>
            <a:off x="2332814" y="1530922"/>
            <a:ext cx="4429125" cy="459105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71448" y="142228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Respeito à Dignidade Humana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165315"/>
            <a:ext cx="7951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– Atenção às Pessoas Egressas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DEPEN, 2017.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EDCC09BC-F13A-4201-9CC9-8B5B79EB0F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76166563"/>
              </p:ext>
            </p:extLst>
          </p:nvPr>
        </p:nvGraphicFramePr>
        <p:xfrm>
          <a:off x="745653" y="1628800"/>
          <a:ext cx="7777654" cy="460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50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5;p1"/>
          <p:cNvSpPr txBox="1">
            <a:spLocks/>
          </p:cNvSpPr>
          <p:nvPr/>
        </p:nvSpPr>
        <p:spPr>
          <a:xfrm>
            <a:off x="1475656" y="1772816"/>
            <a:ext cx="6156684" cy="162017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60"/>
              </a:spcBef>
              <a:buClr>
                <a:schemeClr val="dk1"/>
              </a:buClr>
              <a:buSzPts val="4400"/>
              <a:buNone/>
            </a:pPr>
            <a:r>
              <a:rPr lang="pt-BR" sz="3300" b="1" dirty="0">
                <a:solidFill>
                  <a:srgbClr val="0D4C86"/>
                </a:solidFill>
              </a:rPr>
              <a:t>Fomento para uma Política de Atenção às Pessoas Egressas: o Escritório Social</a:t>
            </a:r>
          </a:p>
        </p:txBody>
      </p:sp>
    </p:spTree>
    <p:extLst>
      <p:ext uri="{BB962C8B-B14F-4D97-AF65-F5344CB8AC3E}">
        <p14:creationId xmlns="" xmlns:p14="http://schemas.microsoft.com/office/powerpoint/2010/main" val="11635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03648" y="620688"/>
            <a:ext cx="61593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pt-BR" sz="2000" dirty="0"/>
              <a:t>Implantado no Espírito Santo de forma pioneira, em 20 de abril de 2016, o Escritório Social foi parte do projeto Cidadania nos Presídios, do Conselho Nacional de Justiça (CNJ), sendo agora retomado no bojo do Programa Justiça Presente. 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pt-BR" sz="20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pt-BR" sz="20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pt-BR" sz="2000" dirty="0"/>
              <a:t>O Escritório Social é um equipamento público de gestão compartilhada entre os Poderes Judiciário e Executivo, responsável por realizar acolhimento e encaminhamentos das pessoas egressas do sistema prisional e seus familiares para as políticas públicas existentes, articulando uma política </a:t>
            </a:r>
            <a:r>
              <a:rPr lang="pt-BR" sz="2000" dirty="0" err="1"/>
              <a:t>intersetorial</a:t>
            </a:r>
            <a:r>
              <a:rPr lang="pt-BR" sz="2000" dirty="0"/>
              <a:t> e interinstitucional de inclusão social que se correlaciona e demanda iniciativas de diferentes políticas públicas estaduais e municipais, sistemas e atores da sociedade civil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42395" y="1659239"/>
            <a:ext cx="5362247" cy="5301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00" b="1" kern="0" dirty="0">
                <a:solidFill>
                  <a:schemeClr val="bg1"/>
                </a:solidFill>
              </a:rPr>
              <a:t>Precedentes</a:t>
            </a:r>
          </a:p>
        </p:txBody>
      </p:sp>
    </p:spTree>
    <p:extLst>
      <p:ext uri="{BB962C8B-B14F-4D97-AF65-F5344CB8AC3E}">
        <p14:creationId xmlns="" xmlns:p14="http://schemas.microsoft.com/office/powerpoint/2010/main" val="36551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98389" y="5211199"/>
            <a:ext cx="6621983" cy="382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" name="Retângulo 2"/>
          <p:cNvSpPr/>
          <p:nvPr/>
        </p:nvSpPr>
        <p:spPr>
          <a:xfrm>
            <a:off x="1601670" y="2381765"/>
            <a:ext cx="1068854" cy="102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Poder Judiciário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88024" y="2382205"/>
            <a:ext cx="1512168" cy="102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Poder Executivo</a:t>
            </a:r>
          </a:p>
        </p:txBody>
      </p:sp>
      <p:sp>
        <p:nvSpPr>
          <p:cNvPr id="5" name="Elipse 4"/>
          <p:cNvSpPr/>
          <p:nvPr/>
        </p:nvSpPr>
        <p:spPr>
          <a:xfrm>
            <a:off x="3710490" y="3955502"/>
            <a:ext cx="972108" cy="971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Gestão Prisional</a:t>
            </a:r>
          </a:p>
        </p:txBody>
      </p:sp>
      <p:sp>
        <p:nvSpPr>
          <p:cNvPr id="6" name="Elipse 5"/>
          <p:cNvSpPr/>
          <p:nvPr/>
        </p:nvSpPr>
        <p:spPr>
          <a:xfrm>
            <a:off x="6219167" y="3945423"/>
            <a:ext cx="972108" cy="971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Gestão </a:t>
            </a:r>
            <a:r>
              <a:rPr lang="pt-BR" sz="1200" dirty="0"/>
              <a:t>governamental</a:t>
            </a:r>
          </a:p>
        </p:txBody>
      </p:sp>
      <p:sp>
        <p:nvSpPr>
          <p:cNvPr id="7" name="Retângulo de cantos arredondados 14"/>
          <p:cNvSpPr/>
          <p:nvPr/>
        </p:nvSpPr>
        <p:spPr>
          <a:xfrm>
            <a:off x="4448397" y="5211198"/>
            <a:ext cx="1147166" cy="486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Gerência e operações</a:t>
            </a:r>
          </a:p>
        </p:txBody>
      </p:sp>
      <p:sp>
        <p:nvSpPr>
          <p:cNvPr id="8" name="Retângulo de cantos arredondados 15"/>
          <p:cNvSpPr/>
          <p:nvPr/>
        </p:nvSpPr>
        <p:spPr>
          <a:xfrm>
            <a:off x="6068739" y="5208867"/>
            <a:ext cx="1222906" cy="486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Articulação de políticas</a:t>
            </a:r>
          </a:p>
        </p:txBody>
      </p:sp>
      <p:sp>
        <p:nvSpPr>
          <p:cNvPr id="9" name="Hexágono 8"/>
          <p:cNvSpPr/>
          <p:nvPr/>
        </p:nvSpPr>
        <p:spPr>
          <a:xfrm>
            <a:off x="3405238" y="2502065"/>
            <a:ext cx="648072" cy="7560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ACT</a:t>
            </a:r>
          </a:p>
        </p:txBody>
      </p:sp>
      <p:cxnSp>
        <p:nvCxnSpPr>
          <p:cNvPr id="10" name="Conector de seta reta 22"/>
          <p:cNvCxnSpPr>
            <a:stCxn id="3" idx="2"/>
          </p:cNvCxnSpPr>
          <p:nvPr/>
        </p:nvCxnSpPr>
        <p:spPr>
          <a:xfrm flipH="1">
            <a:off x="2001082" y="3407878"/>
            <a:ext cx="135015" cy="627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31"/>
          <p:cNvCxnSpPr>
            <a:stCxn id="4" idx="2"/>
          </p:cNvCxnSpPr>
          <p:nvPr/>
        </p:nvCxnSpPr>
        <p:spPr>
          <a:xfrm>
            <a:off x="5544108" y="3408320"/>
            <a:ext cx="0" cy="290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38"/>
          <p:cNvSpPr/>
          <p:nvPr/>
        </p:nvSpPr>
        <p:spPr>
          <a:xfrm>
            <a:off x="2666758" y="5208867"/>
            <a:ext cx="1312769" cy="486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Estabelecimentos prisionais</a:t>
            </a:r>
          </a:p>
        </p:txBody>
      </p:sp>
      <p:sp>
        <p:nvSpPr>
          <p:cNvPr id="13" name="Seta para a direita 55"/>
          <p:cNvSpPr/>
          <p:nvPr/>
        </p:nvSpPr>
        <p:spPr>
          <a:xfrm>
            <a:off x="4053311" y="5402586"/>
            <a:ext cx="302666" cy="191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4" name="Elipse 13"/>
          <p:cNvSpPr/>
          <p:nvPr/>
        </p:nvSpPr>
        <p:spPr>
          <a:xfrm>
            <a:off x="7531195" y="3269634"/>
            <a:ext cx="340128" cy="2442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sz="1350" dirty="0"/>
              <a:t>Políticas públicas</a:t>
            </a:r>
          </a:p>
        </p:txBody>
      </p:sp>
      <p:sp>
        <p:nvSpPr>
          <p:cNvPr id="15" name="Seta para a direita 58"/>
          <p:cNvSpPr/>
          <p:nvPr/>
        </p:nvSpPr>
        <p:spPr>
          <a:xfrm>
            <a:off x="7270479" y="5329377"/>
            <a:ext cx="348503" cy="245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6" name="Conector reto 15"/>
          <p:cNvCxnSpPr/>
          <p:nvPr/>
        </p:nvCxnSpPr>
        <p:spPr>
          <a:xfrm>
            <a:off x="2670523" y="2967356"/>
            <a:ext cx="2117501" cy="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196545" y="3659257"/>
            <a:ext cx="2508676" cy="11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26"/>
          <p:cNvCxnSpPr/>
          <p:nvPr/>
        </p:nvCxnSpPr>
        <p:spPr>
          <a:xfrm>
            <a:off x="4207454" y="3671238"/>
            <a:ext cx="0" cy="28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29"/>
          <p:cNvCxnSpPr/>
          <p:nvPr/>
        </p:nvCxnSpPr>
        <p:spPr>
          <a:xfrm>
            <a:off x="6705221" y="3672786"/>
            <a:ext cx="1" cy="27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1601670" y="4035504"/>
            <a:ext cx="798824" cy="910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dirty="0"/>
              <a:t>VEP</a:t>
            </a:r>
          </a:p>
        </p:txBody>
      </p:sp>
      <p:cxnSp>
        <p:nvCxnSpPr>
          <p:cNvPr id="21" name="Conector de seta reta 33"/>
          <p:cNvCxnSpPr/>
          <p:nvPr/>
        </p:nvCxnSpPr>
        <p:spPr>
          <a:xfrm>
            <a:off x="5104780" y="4938561"/>
            <a:ext cx="0" cy="27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35"/>
          <p:cNvCxnSpPr/>
          <p:nvPr/>
        </p:nvCxnSpPr>
        <p:spPr>
          <a:xfrm>
            <a:off x="6705220" y="4926935"/>
            <a:ext cx="0" cy="27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3329863" y="4946182"/>
            <a:ext cx="1774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50"/>
          <p:cNvCxnSpPr/>
          <p:nvPr/>
        </p:nvCxnSpPr>
        <p:spPr>
          <a:xfrm>
            <a:off x="3329862" y="4946183"/>
            <a:ext cx="0" cy="262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52"/>
          <p:cNvCxnSpPr/>
          <p:nvPr/>
        </p:nvCxnSpPr>
        <p:spPr>
          <a:xfrm>
            <a:off x="1919204" y="4950944"/>
            <a:ext cx="719472" cy="465303"/>
          </a:xfrm>
          <a:prstGeom prst="bentConnector3">
            <a:avLst>
              <a:gd name="adj1" fmla="val -2359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0" y="1500252"/>
            <a:ext cx="334040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300" b="1" dirty="0">
                <a:solidFill>
                  <a:schemeClr val="bg1"/>
                </a:solidFill>
              </a:rPr>
              <a:t>Modelo de gestão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80888" y="384067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MODELO DE GESTÃO PARA UM ESCRITÓRIO SOCIAL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4379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>
          <a:xfrm>
            <a:off x="628650" y="1131094"/>
            <a:ext cx="6055929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300" dirty="0"/>
          </a:p>
        </p:txBody>
      </p:sp>
      <p:sp>
        <p:nvSpPr>
          <p:cNvPr id="3" name="Espaço Reservado para Texto 2"/>
          <p:cNvSpPr txBox="1">
            <a:spLocks/>
          </p:cNvSpPr>
          <p:nvPr/>
        </p:nvSpPr>
        <p:spPr>
          <a:xfrm>
            <a:off x="539552" y="1636097"/>
            <a:ext cx="7893455" cy="41852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5 modulações elaboradas para implementação do equipamento, buscando atender às especificidades de diferentes localidades;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Tratativas avançadas com 16 localidades (14 estados + 2 municípios) para implementação do equipamento, em consonância com a realidade local;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Desenvolvimento de metodologias de mobilização de </a:t>
            </a:r>
            <a:r>
              <a:rPr lang="pt-BR" sz="2500" dirty="0" err="1"/>
              <a:t>pré</a:t>
            </a:r>
            <a:r>
              <a:rPr lang="pt-BR" sz="2500" dirty="0"/>
              <a:t>-egressos singularização do atendimento;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Processos formativos com atores locais sobre metodologias agendados para outubro;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Reconhecimento dos Escritórios Sociais pelo escritório brasileiro do Programa das Nações Unidas para o Desenvolvimento (PNUD) como um dos projetos de destaque regional;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Processo de revisão de fluxos e melhorias no equipamento do Espírito Santo e nos serviços (Patronato e Escritório Social) de Curitiba;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500" dirty="0"/>
              <a:t>Apoio aos Estados na submissão de propostas para o Edital do DEPEN (SICONV) destinado às pessoas egressas.</a:t>
            </a:r>
          </a:p>
          <a:p>
            <a:pPr marL="38100"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pt-BR" sz="2100" dirty="0"/>
          </a:p>
          <a:p>
            <a:pPr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t-BR" sz="2100" dirty="0"/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t-BR" sz="21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888" y="384067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MODULAÇÕES E ESTÁGIOS DO FOMENTO À IMPLANTAÇÃO DOS ESCRITÓRIOS SOCIAIS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5922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39988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07186" y="426411"/>
            <a:ext cx="8611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DETALHAMENTO – AÇÕES DE FASE 1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1556792"/>
            <a:ext cx="8224252" cy="9262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1700" b="1" dirty="0" smtClean="0"/>
              <a:t>ATENÇÃO ÀS PESSOAS EGRESSAS</a:t>
            </a:r>
            <a:endParaRPr lang="pt-BR" sz="1700" b="1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/>
              <a:t>Atualização sobre o estado da arte </a:t>
            </a:r>
            <a:r>
              <a:rPr lang="pt-BR" sz="1700" dirty="0" smtClean="0"/>
              <a:t>das iniciativas de atenção às pessoas egressas no </a:t>
            </a:r>
            <a:r>
              <a:rPr lang="pt-BR" sz="1700" dirty="0"/>
              <a:t>Brasil: visita em campo, levantamento de </a:t>
            </a:r>
            <a:r>
              <a:rPr lang="pt-BR" sz="1700" dirty="0" smtClean="0"/>
              <a:t>experiências e normativos, gargalos na execução relativos ao alinhamento com o Judiciário (prazos, respostas para incidentes, fluxos, </a:t>
            </a:r>
            <a:r>
              <a:rPr lang="pt-BR" sz="1700" dirty="0" err="1" smtClean="0"/>
              <a:t>etc</a:t>
            </a:r>
            <a:r>
              <a:rPr lang="pt-BR" sz="1700" dirty="0" smtClean="0"/>
              <a:t>)</a:t>
            </a:r>
            <a:endParaRPr lang="pt-BR" sz="1700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Elaboração de modelagem do Escritório Social como estrutura de fomento para replicação nas </a:t>
            </a:r>
            <a:r>
              <a:rPr lang="pt-BR" sz="1700" dirty="0" err="1" smtClean="0"/>
              <a:t>Ufs</a:t>
            </a:r>
            <a:r>
              <a:rPr lang="pt-BR" sz="1700" dirty="0" smtClean="0"/>
              <a:t>, estabelecendo 04 modulações distintas e 01 modulação virtual (parceria FAP-DF) e identificação da modulação do Escritório Social adequada a cada UF</a:t>
            </a:r>
            <a:endParaRPr lang="pt-BR" sz="1700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/>
              <a:t>Minuta de resolução CNJ em preparação </a:t>
            </a:r>
            <a:r>
              <a:rPr lang="pt-BR" sz="1700" dirty="0" smtClean="0"/>
              <a:t>(normatização do Escritório Social)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Contratação de consultorias para sistematização, publicação e capacitação de atores relevantes nas metodologias do Escritório Social (mobilização de </a:t>
            </a:r>
            <a:r>
              <a:rPr lang="pt-BR" sz="1700" dirty="0" err="1" smtClean="0"/>
              <a:t>pré</a:t>
            </a:r>
            <a:r>
              <a:rPr lang="pt-BR" sz="1700" dirty="0" smtClean="0"/>
              <a:t>-egressos e singularização do atendimento), em andamento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Conclusão de material sobre a metodologia de singularização da pena (parceria DEPEN – UFMG) e oferta dos cursos para atores relevantes das políticas penais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t-BR" sz="1700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1700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t-BR" b="1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b="1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t-BR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390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268760"/>
            <a:ext cx="8111359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350" dirty="0"/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pt-BR" sz="1600" b="1" dirty="0"/>
              <a:t>Singularização do atendimento</a:t>
            </a:r>
            <a:r>
              <a:rPr lang="pt-BR" sz="1600" dirty="0"/>
              <a:t>: trata-se de metodologia de identificação de demandas e potenciais de cada sujeito que procura pelos serviços. A singularização baseia-se na compreensão dos vínculos e relações entre sujeito e suas esferas de sociabilidade, superando a perspectiva da individualização, cujo foco recai sobre os atributos individuais. No processo de singularização busca-se mapear as trajetórias de vida dos sujeitos e suas interações sociais, visando ao fortalecimento de esferas de sociabilidade que permitam superar as condições de vulnerabilidade em se encontram.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pt-BR" sz="1600" b="1" dirty="0"/>
              <a:t>Mobilização de </a:t>
            </a:r>
            <a:r>
              <a:rPr lang="pt-BR" sz="1600" b="1" dirty="0" err="1"/>
              <a:t>pré</a:t>
            </a:r>
            <a:r>
              <a:rPr lang="pt-BR" sz="1600" b="1" dirty="0"/>
              <a:t>-egressos: </a:t>
            </a:r>
            <a:r>
              <a:rPr lang="pt-BR" sz="1600" dirty="0"/>
              <a:t>esta metodologia está voltada para a criação de vínculos entre a política de atenção às pessoas egressas e as pessoas em privação de liberdade, sobretudo no período final de cumprimento de pena. Sua finalidade é não somente dar conhecimento acerca do Escritório Social, mas identificar as demandas que são requeridas pelos sujeitos e, a partir delas, mobilizar redes de políticas e instituições para promover o atendimento. Compreende-se que esta articulação é capaz de mobilizar o interesse dos sujeitos, criando os vínculos necessários para gerar sua participação na política.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pt-BR" sz="1600" b="1" dirty="0"/>
              <a:t>Articulação de redes: </a:t>
            </a:r>
            <a:r>
              <a:rPr lang="pt-BR" sz="1600" dirty="0"/>
              <a:t>trata-se da mobilização de redes de instituições da sociedade civil e da vinculação das políticas públicas, a fim de atender as demandas encontradas.</a:t>
            </a:r>
          </a:p>
          <a:p>
            <a:endParaRPr lang="pt-BR" sz="1350" dirty="0"/>
          </a:p>
          <a:p>
            <a:endParaRPr lang="pt-BR" sz="135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0888" y="384067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METODOLOGIAS DE UM ESCRITÓRIO SOCIAL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8728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0052" y="1844824"/>
            <a:ext cx="81586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pt-BR" dirty="0"/>
              <a:t>Publicação dos documentos de referência:</a:t>
            </a:r>
          </a:p>
          <a:p>
            <a:pPr marL="557213" lvl="1" indent="-214313">
              <a:buFont typeface="Wingdings" panose="05000000000000000000" pitchFamily="2" charset="2"/>
              <a:buChar char="q"/>
            </a:pPr>
            <a:r>
              <a:rPr lang="pt-BR" dirty="0"/>
              <a:t>Modelo de Gestão da Política Prisional</a:t>
            </a:r>
          </a:p>
          <a:p>
            <a:pPr marL="557213" lvl="1" indent="-214313">
              <a:buFont typeface="Wingdings" panose="05000000000000000000" pitchFamily="2" charset="2"/>
              <a:buChar char="q"/>
            </a:pPr>
            <a:r>
              <a:rPr lang="pt-BR" dirty="0"/>
              <a:t>Proposta de Política Nacional de Atenção às Pessoas Egressas do Sistema Prisional</a:t>
            </a:r>
          </a:p>
          <a:p>
            <a:pPr lvl="1"/>
            <a:endParaRPr lang="pt-BR" dirty="0"/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pt-BR" dirty="0"/>
              <a:t>Alinhamento para seleção de projetos no âmbito da Portaria DEPEN/MJ 212/2018</a:t>
            </a:r>
          </a:p>
          <a:p>
            <a:endParaRPr lang="pt-BR" dirty="0"/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pt-BR" dirty="0"/>
              <a:t>Alinhamento para desenvolvimento de projeto conjunto para fomento à Economia Solidária no âmbito das políticas penais</a:t>
            </a:r>
          </a:p>
          <a:p>
            <a:pPr marL="557213" lvl="1" indent="-214313">
              <a:buFont typeface="Wingdings" panose="05000000000000000000" pitchFamily="2" charset="2"/>
              <a:buChar char="q"/>
            </a:pPr>
            <a:r>
              <a:rPr lang="pt-BR" dirty="0"/>
              <a:t>Mobilização de atores relevantes (Ministério da Cidadania e Rede de Incubadoras Tecnológicas de Cooperativas Populares)</a:t>
            </a:r>
          </a:p>
          <a:p>
            <a:pPr marL="557213" lvl="1" indent="-214313">
              <a:buFont typeface="Wingdings" panose="05000000000000000000" pitchFamily="2" charset="2"/>
              <a:buChar char="q"/>
            </a:pPr>
            <a:r>
              <a:rPr lang="pt-BR" dirty="0"/>
              <a:t>Prospecção de fontes de recursos</a:t>
            </a:r>
          </a:p>
          <a:p>
            <a:pPr marL="557213" lvl="1" indent="-214313">
              <a:buFont typeface="Wingdings" panose="05000000000000000000" pitchFamily="2" charset="2"/>
              <a:buChar char="q"/>
            </a:pPr>
            <a:r>
              <a:rPr lang="pt-BR" dirty="0"/>
              <a:t>Desenho participativo do projeto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0888" y="384067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PARCERIA COM O DEPARTAMENTO PENITENCIÁRIO NACIONAL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2563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888" y="384067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ALINHAMENTOS ENTRE O MODELO DOS ESCRITÓRIOS SOCIAIS E OS CONSELHOS DA COMUNIDADE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552" y="148478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pt-BR" sz="2800" dirty="0" smtClean="0"/>
              <a:t>Possibilidade de execução de projetos na metodologia de mobilização de </a:t>
            </a:r>
            <a:r>
              <a:rPr lang="pt-BR" sz="2800" dirty="0" err="1" smtClean="0"/>
              <a:t>pré</a:t>
            </a:r>
            <a:r>
              <a:rPr lang="pt-BR" sz="2800" dirty="0" smtClean="0"/>
              <a:t>-egressos</a:t>
            </a:r>
          </a:p>
          <a:p>
            <a:pPr algn="ctr"/>
            <a:endParaRPr lang="pt-BR" sz="2800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pt-BR" sz="2800" dirty="0" smtClean="0"/>
              <a:t>Possibilidade de atuação como “Porta de saída” do Escritório Social</a:t>
            </a:r>
          </a:p>
          <a:p>
            <a:pPr algn="ctr"/>
            <a:endParaRPr lang="pt-BR" sz="2800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pt-BR" sz="2800" dirty="0" smtClean="0"/>
              <a:t>Possiblidade de execução de ações na modalidade II do Escritório </a:t>
            </a:r>
            <a:r>
              <a:rPr lang="pt-BR" sz="2800" dirty="0" smtClean="0"/>
              <a:t>Social</a:t>
            </a:r>
          </a:p>
          <a:p>
            <a:pPr marL="285750" indent="-285750" algn="ctr"/>
            <a:endParaRPr lang="pt-BR" sz="2800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pt-BR" sz="2800" dirty="0" smtClean="0"/>
              <a:t>Jogar luzes sobre a execução penal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3151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7848872" cy="56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75" b="1" dirty="0" smtClean="0"/>
              <a:t>REFERÊNCIAS BIBLIOGRÁFICAS</a:t>
            </a:r>
            <a:endParaRPr lang="pt-BR" sz="3075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1340768"/>
            <a:ext cx="6318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CONSELHO NACIONAL DE JUSTIÇA. </a:t>
            </a:r>
            <a:r>
              <a:rPr lang="pt-BR" b="1" dirty="0" smtClean="0"/>
              <a:t>Diagnóstico de execução das políticas públicas em prisões / Programa Justiça Presente - 2019</a:t>
            </a:r>
            <a:r>
              <a:rPr lang="pt-BR" dirty="0" smtClean="0"/>
              <a:t>. Organização de </a:t>
            </a:r>
            <a:r>
              <a:rPr lang="pt-BR" dirty="0"/>
              <a:t>Felipe Athayde Lins de Melo. Brasília: </a:t>
            </a:r>
            <a:r>
              <a:rPr lang="pt-BR" dirty="0" smtClean="0"/>
              <a:t>CNJ; PNUD, no prelo. </a:t>
            </a:r>
            <a:endParaRPr lang="pt-BR" sz="1350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DEPEN </a:t>
            </a:r>
            <a:r>
              <a:rPr lang="pt-BR" dirty="0"/>
              <a:t>– Departamento Penitenciário Nacional e PNUD – Programa das Nações Unidas para o Desenvolvimento. </a:t>
            </a:r>
            <a:r>
              <a:rPr lang="pt-BR" b="1" dirty="0"/>
              <a:t>Proposta de Política Nacional de Atenção às Pessoas Egressas do Sistema Prisional</a:t>
            </a:r>
            <a:r>
              <a:rPr lang="pt-BR" dirty="0"/>
              <a:t>. Elaboração de Felipe Athayde Lins de Melo. Brasília: DEPEN, 2017. </a:t>
            </a:r>
          </a:p>
          <a:p>
            <a:endParaRPr lang="pt-BR" dirty="0"/>
          </a:p>
          <a:p>
            <a:r>
              <a:rPr lang="pt-BR" dirty="0" smtClean="0"/>
              <a:t>DEPEN </a:t>
            </a:r>
            <a:r>
              <a:rPr lang="pt-BR" dirty="0"/>
              <a:t>– Departamento Penitenciário Nacional e PNUD – Programa das Nações Unidas para o Desenvolvimento. </a:t>
            </a:r>
            <a:r>
              <a:rPr lang="pt-BR" b="1" dirty="0"/>
              <a:t>Modelo de Gestão da Política Prisional</a:t>
            </a:r>
            <a:r>
              <a:rPr lang="pt-BR" dirty="0"/>
              <a:t>. Elaboração de Felipe Athayde Lins de Melo. Brasília: DEPEN, 2016. </a:t>
            </a:r>
            <a:endParaRPr lang="pt-BR" sz="1350" dirty="0"/>
          </a:p>
        </p:txBody>
      </p:sp>
    </p:spTree>
    <p:extLst>
      <p:ext uri="{BB962C8B-B14F-4D97-AF65-F5344CB8AC3E}">
        <p14:creationId xmlns="" xmlns:p14="http://schemas.microsoft.com/office/powerpoint/2010/main" val="29326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608300" y="94288"/>
            <a:ext cx="3927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PARCEIROS</a:t>
            </a:r>
            <a:endParaRPr lang="pt-BR" sz="1200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66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39988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07186" y="426411"/>
            <a:ext cx="8611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DETALHAMENTO – AÇÕES DE FASE 1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1556792"/>
            <a:ext cx="8224252" cy="7555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1700" b="1" dirty="0" smtClean="0"/>
              <a:t>INCLUSÃO PRODUTIVA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Identificação de normativos estaduais e municipais de fomento ao trabalho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Em preparação: modelo de referência para plano estadual de trabalho, contemplando proposta de normativas para cessão de espaços em unidades prisionais, modelos de </a:t>
            </a:r>
            <a:r>
              <a:rPr lang="pt-BR" sz="1700" dirty="0" err="1" smtClean="0"/>
              <a:t>PLs</a:t>
            </a:r>
            <a:r>
              <a:rPr lang="pt-BR" sz="1700" dirty="0" smtClean="0"/>
              <a:t> para isenção fiscal e para cotas de egressos, arranjos institucionais para mobilização da iniciativa privada e do Poder Público, modelos de contratos para regimes fechado e semiaberto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smtClean="0"/>
              <a:t>Articulação para replicação do projeto de empreendedorismo do Instituto </a:t>
            </a:r>
            <a:r>
              <a:rPr lang="pt-BR" sz="1700" dirty="0" err="1" smtClean="0"/>
              <a:t>Humanitas</a:t>
            </a:r>
            <a:r>
              <a:rPr lang="pt-BR" sz="1700" dirty="0" smtClean="0"/>
              <a:t> 360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700" dirty="0" err="1" smtClean="0"/>
              <a:t>Pactuação</a:t>
            </a:r>
            <a:r>
              <a:rPr lang="pt-BR" sz="1700" dirty="0" smtClean="0"/>
              <a:t> de Acordo de Cooperação Técnica com Federações das Indústrias (em andamento)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1700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t-BR" b="1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b="1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t-BR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315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764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07186" y="426411"/>
            <a:ext cx="85858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DETALHAMENTO – AÇÕES DE FASE </a:t>
            </a:r>
            <a:r>
              <a:rPr lang="pt-BR" sz="4000" b="1" dirty="0" smtClean="0">
                <a:solidFill>
                  <a:schemeClr val="bg1"/>
                </a:solidFill>
              </a:rPr>
              <a:t>2 e 3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59533" y="1484784"/>
            <a:ext cx="8424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Resolução para institucionalização do Escritório Social (CNJ), em elaboração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Articulação de apoio do Judiciário para favorecer a implantação das diversas modulações do Escritório Social, conforme perfil de cada UF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Resolução sobre destinação de penas pecuniárias (CNJ), em elaboração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Capacitação e formação de atores relevantes para as metodologias do Escritório Social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Realização de diagnóstico sobre o estágio de execução das políticas públicas em prisões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Elaboração de modelo de governança do Justiça Presente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 smtClean="0"/>
              <a:t>Elaboração de critérios para identificação e reconhecimento de boas práticas em gestão prisional</a:t>
            </a:r>
            <a:endParaRPr lang="pt-B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endParaRPr lang="pt-BR" b="1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573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80581" y="2302040"/>
            <a:ext cx="2838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PANORAMA DA GESTÃO PRISIONAL</a:t>
            </a:r>
            <a:endParaRPr lang="pt-BR" sz="4000" b="1" dirty="0"/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0"/>
            <a:ext cx="5535222" cy="702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57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PANORAMA DA GESTÃO PRISIONAL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1439" y="1470922"/>
            <a:ext cx="90118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Em 13 estados, tem-se a administração penitenciária sob a responsabilidade de órgãos próprios de gestão, mesmo que haja grande variedade de denominações </a:t>
            </a: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destes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órgãos, tais como Secretaria de Justiça ou Secretaria de Administração Penitenciária; </a:t>
            </a:r>
            <a:endParaRPr lang="pt-B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03 estados, há órgãos próprios de gestão prisional, vinculados a outras Secretarias de Estado. Nesses casos, os órgãos possuem autonomia financeira e administrativa, mas status inferior a uma Secretaria; </a:t>
            </a:r>
            <a:endParaRPr lang="pt-B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06 estados, a gestão prisional fica subordinada a uma Secretaria, sem autonomia financeira ou administrativa; </a:t>
            </a:r>
            <a:endParaRPr lang="pt-B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Em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dois estados não existe um órgão específico para a administração penitenciária, estando a gestão do aparato prisional inserida num conjunto mais amplo de atribuições de Secretarias de Justiça. </a:t>
            </a:r>
          </a:p>
        </p:txBody>
      </p:sp>
    </p:spTree>
    <p:extLst>
      <p:ext uri="{BB962C8B-B14F-4D97-AF65-F5344CB8AC3E}">
        <p14:creationId xmlns="" xmlns:p14="http://schemas.microsoft.com/office/powerpoint/2010/main" val="14135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1448" y="411518"/>
            <a:ext cx="795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PANORAMA DAS ASSISTÊNCIAS - Saúde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875" r="14500" b="18000"/>
          <a:stretch/>
        </p:blipFill>
        <p:spPr>
          <a:xfrm>
            <a:off x="2008964" y="1496605"/>
            <a:ext cx="5076825" cy="46863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23" y="0"/>
            <a:ext cx="9144002" cy="652534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484784"/>
            <a:ext cx="7848872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219325" y="3208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59443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Fonte: Justiça Presente, 2019.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574"/>
          <a:stretch/>
        </p:blipFill>
        <p:spPr>
          <a:xfrm>
            <a:off x="174944" y="1534272"/>
            <a:ext cx="8744866" cy="475598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71448" y="411518"/>
            <a:ext cx="79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PANORAMA DAS ASSISTÊNCIAS – Saúde Mental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5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10510</TotalTime>
  <Words>1865</Words>
  <Application>Microsoft Office PowerPoint</Application>
  <PresentationFormat>Apresentação na tela (4:3)</PresentationFormat>
  <Paragraphs>229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note-sumatra</cp:lastModifiedBy>
  <cp:revision>569</cp:revision>
  <cp:lastPrinted>2019-09-24T16:04:58Z</cp:lastPrinted>
  <dcterms:created xsi:type="dcterms:W3CDTF">2018-11-27T19:59:33Z</dcterms:created>
  <dcterms:modified xsi:type="dcterms:W3CDTF">2019-11-21T15:15:25Z</dcterms:modified>
</cp:coreProperties>
</file>