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sldIdLst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8" r:id="rId22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830DAD3B-1EFE-4A9B-8D4C-272E039B5280}" type="slidenum">
              <a:rPr lang="pt-BR" sz="1400" b="0" strike="noStrike" spc="-1">
                <a:solidFill>
                  <a:srgbClr val="000000"/>
                </a:solidFill>
                <a:latin typeface="Arial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22954C32-742D-4AA1-ABEF-D5DC80B01739}" type="slidenum">
              <a:rPr lang="pt-BR" sz="1400" b="0" strike="noStrike" spc="-1">
                <a:solidFill>
                  <a:srgbClr val="000000"/>
                </a:solidFill>
                <a:latin typeface="Arial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528560" y="137691"/>
            <a:ext cx="7507080" cy="46459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28" name="Picture 3"/>
          <p:cNvPicPr/>
          <p:nvPr/>
        </p:nvPicPr>
        <p:blipFill>
          <a:blip r:embed="rId2"/>
          <a:stretch/>
        </p:blipFill>
        <p:spPr>
          <a:xfrm>
            <a:off x="0" y="0"/>
            <a:ext cx="1528560" cy="6857640"/>
          </a:xfrm>
          <a:prstGeom prst="rect">
            <a:avLst/>
          </a:prstGeom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1858543" y="144753"/>
            <a:ext cx="684711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 smtClean="0">
                <a:solidFill>
                  <a:schemeClr val="accent1">
                    <a:lumMod val="10000"/>
                  </a:schemeClr>
                </a:solidFill>
                <a:latin typeface="Trebuchet MS"/>
              </a:rPr>
              <a:t>“O desafio do atendimento aos Egressos e Monitorados,</a:t>
            </a:r>
            <a:endParaRPr lang="pt-BR" sz="4000" b="1" spc="-1" dirty="0">
              <a:solidFill>
                <a:schemeClr val="accent1">
                  <a:lumMod val="1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spc="-1" dirty="0" smtClean="0">
                <a:solidFill>
                  <a:schemeClr val="accent1">
                    <a:lumMod val="10000"/>
                  </a:schemeClr>
                </a:solidFill>
                <a:latin typeface="Trebuchet MS"/>
              </a:rPr>
              <a:t>assistidos pelos Escritórios Sociais e Conselhos da Comunidade no Paraná”</a:t>
            </a:r>
          </a:p>
          <a:p>
            <a:pPr algn="ctr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latin typeface="Trebuchet MS"/>
            </a:endParaRPr>
          </a:p>
          <a:p>
            <a:pPr algn="ctr">
              <a:lnSpc>
                <a:spcPct val="100000"/>
              </a:lnSpc>
            </a:pPr>
            <a:endParaRPr lang="pt-BR" b="1" spc="-1" dirty="0" smtClean="0">
              <a:solidFill>
                <a:srgbClr val="000000"/>
              </a:solidFill>
              <a:latin typeface="Trebuchet MS"/>
            </a:endParaRPr>
          </a:p>
          <a:p>
            <a:pPr algn="r">
              <a:lnSpc>
                <a:spcPct val="100000"/>
              </a:lnSpc>
            </a:pPr>
            <a:r>
              <a:rPr lang="pt-BR" sz="2800" b="1" spc="-1" dirty="0" smtClean="0">
                <a:solidFill>
                  <a:srgbClr val="000000"/>
                </a:solidFill>
              </a:rPr>
              <a:t>Prof. Dr</a:t>
            </a:r>
            <a:r>
              <a:rPr lang="pt-BR" sz="2800" b="1" spc="-1" dirty="0">
                <a:solidFill>
                  <a:srgbClr val="000000"/>
                </a:solidFill>
              </a:rPr>
              <a:t>. Marco </a:t>
            </a:r>
            <a:r>
              <a:rPr lang="pt-BR" sz="2800" b="1" spc="-1" dirty="0" err="1">
                <a:solidFill>
                  <a:srgbClr val="000000"/>
                </a:solidFill>
              </a:rPr>
              <a:t>Antonio</a:t>
            </a:r>
            <a:r>
              <a:rPr lang="pt-BR" sz="2800" b="1" spc="-1" dirty="0">
                <a:solidFill>
                  <a:srgbClr val="000000"/>
                </a:solidFill>
              </a:rPr>
              <a:t> da Rocha</a:t>
            </a:r>
          </a:p>
          <a:p>
            <a:pPr algn="r">
              <a:lnSpc>
                <a:spcPct val="100000"/>
              </a:lnSpc>
            </a:pPr>
            <a:r>
              <a:rPr lang="pt-BR" sz="2800" b="1" spc="-1" dirty="0">
                <a:solidFill>
                  <a:srgbClr val="000000"/>
                </a:solidFill>
              </a:rPr>
              <a:t>(G.A.T.E – FECCOMPAR)</a:t>
            </a:r>
            <a:endParaRPr lang="pt-BR" sz="2800" spc="-1" dirty="0"/>
          </a:p>
          <a:p>
            <a:pPr algn="ctr">
              <a:lnSpc>
                <a:spcPct val="100000"/>
              </a:lnSpc>
            </a:pPr>
            <a:endParaRPr lang="pt-BR" b="1" spc="-1" dirty="0" smtClean="0"/>
          </a:p>
          <a:p>
            <a:pPr algn="ctr">
              <a:lnSpc>
                <a:spcPct val="100000"/>
              </a:lnSpc>
            </a:pPr>
            <a:endParaRPr lang="pt-BR" b="1" spc="-1" dirty="0"/>
          </a:p>
          <a:p>
            <a:pPr algn="ctr"/>
            <a:r>
              <a:rPr lang="pt-BR" sz="2800" b="1" i="1" spc="-1" dirty="0">
                <a:solidFill>
                  <a:srgbClr val="9F2825"/>
                </a:solidFill>
              </a:rPr>
              <a:t>“Ninguém conhece verdadeiramente uma nação até que tenha estado em suas prisões” </a:t>
            </a:r>
            <a:r>
              <a:rPr lang="pt-BR" sz="2800" b="1" spc="-1" dirty="0">
                <a:solidFill>
                  <a:srgbClr val="9F2825"/>
                </a:solidFill>
              </a:rPr>
              <a:t>(Mandela)</a:t>
            </a:r>
            <a:endParaRPr lang="pt-BR" sz="2800" spc="-1" dirty="0"/>
          </a:p>
          <a:p>
            <a:pPr algn="ctr">
              <a:lnSpc>
                <a:spcPct val="100000"/>
              </a:lnSpc>
            </a:pPr>
            <a:endParaRPr lang="pt-BR" sz="2800" b="1" spc="-1" dirty="0"/>
          </a:p>
        </p:txBody>
      </p:sp>
    </p:spTree>
    <p:extLst>
      <p:ext uri="{BB962C8B-B14F-4D97-AF65-F5344CB8AC3E}">
        <p14:creationId xmlns:p14="http://schemas.microsoft.com/office/powerpoint/2010/main" val="250927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35280" y="415800"/>
            <a:ext cx="694332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200" b="0" strike="noStrike" spc="-1">
              <a:latin typeface="Arial"/>
            </a:endParaRPr>
          </a:p>
        </p:txBody>
      </p:sp>
      <p:pic>
        <p:nvPicPr>
          <p:cNvPr id="144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  <p:sp>
        <p:nvSpPr>
          <p:cNvPr id="145" name="TextShape 2"/>
          <p:cNvSpPr txBox="1"/>
          <p:nvPr/>
        </p:nvSpPr>
        <p:spPr>
          <a:xfrm>
            <a:off x="2013840" y="1638240"/>
            <a:ext cx="6586200" cy="439975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pt-BR" sz="2800" b="0" strike="noStrike" spc="-1" dirty="0">
                <a:latin typeface="Arial"/>
              </a:rPr>
              <a:t>Os Conselhos da </a:t>
            </a:r>
            <a:r>
              <a:rPr lang="pt-BR" sz="2800" b="0" strike="noStrike" spc="-1" dirty="0" smtClean="0">
                <a:latin typeface="Arial"/>
              </a:rPr>
              <a:t>Comunidade, ainda que adotando essa metodologia oriunda do Escritório Social 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manterão sua identidade</a:t>
            </a:r>
            <a:r>
              <a:rPr lang="pt-BR" sz="2800" b="1" strike="noStrike" spc="-1" dirty="0">
                <a:latin typeface="Arial"/>
              </a:rPr>
              <a:t> e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não serão confundidos </a:t>
            </a:r>
            <a:r>
              <a:rPr lang="pt-BR" sz="2800" b="1" strike="noStrike" spc="-1" dirty="0">
                <a:latin typeface="Arial"/>
              </a:rPr>
              <a:t>nem com o Escritório Social e nem com as estruturas do DEPEN que que também estiverem atuando com o atendimento a egressos</a:t>
            </a:r>
            <a:r>
              <a:rPr lang="pt-BR" sz="2800" b="1" strike="noStrike" spc="-1" dirty="0" smtClean="0">
                <a:latin typeface="Arial"/>
              </a:rPr>
              <a:t>.</a:t>
            </a:r>
          </a:p>
          <a:p>
            <a:endParaRPr lang="pt-BR" sz="2800" b="1" spc="-1" dirty="0">
              <a:latin typeface="Arial"/>
            </a:endParaRPr>
          </a:p>
          <a:p>
            <a:endParaRPr lang="pt-BR" sz="28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78823" y="459343"/>
            <a:ext cx="6943320" cy="67388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Critérios para implantação do Programa pelos Conselhos da Comunidade: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sz="800" b="1" strike="noStrike" spc="-1" dirty="0" smtClean="0">
              <a:solidFill>
                <a:srgbClr val="2F2B20"/>
              </a:solidFill>
              <a:latin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 smtClean="0"/>
              <a:t>Conselho </a:t>
            </a:r>
            <a:r>
              <a:rPr lang="pt-BR" sz="2600" dirty="0"/>
              <a:t>da Comunidade </a:t>
            </a:r>
            <a:r>
              <a:rPr lang="pt-BR" sz="2600" b="1" dirty="0">
                <a:solidFill>
                  <a:srgbClr val="FF0000"/>
                </a:solidFill>
              </a:rPr>
              <a:t>regularmente constituído </a:t>
            </a:r>
            <a:endParaRPr lang="pt-BR" sz="26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 smtClean="0"/>
              <a:t>Conselho </a:t>
            </a:r>
            <a:r>
              <a:rPr lang="pt-BR" sz="2600" dirty="0"/>
              <a:t>da Comunidade autorizado a </a:t>
            </a:r>
            <a:r>
              <a:rPr lang="pt-BR" sz="2600" b="1" dirty="0"/>
              <a:t>receber recursos </a:t>
            </a:r>
            <a:r>
              <a:rPr lang="pt-BR" sz="2600" dirty="0"/>
              <a:t>das Penas </a:t>
            </a:r>
            <a:r>
              <a:rPr lang="pt-BR" sz="2600" dirty="0" smtClean="0"/>
              <a:t>Pecuniárias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 smtClean="0"/>
              <a:t>Espaço </a:t>
            </a:r>
            <a:r>
              <a:rPr lang="pt-BR" sz="2600" dirty="0"/>
              <a:t>físico do Conselho com mobiliários e equipamentos de informática </a:t>
            </a:r>
            <a:endParaRPr lang="pt-BR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 smtClean="0"/>
              <a:t>Auxiliar </a:t>
            </a:r>
            <a:r>
              <a:rPr lang="pt-BR" sz="2600" dirty="0"/>
              <a:t>Administrativo pertencente ao quadro para realização de rotinas do Sistema </a:t>
            </a:r>
            <a:r>
              <a:rPr lang="pt-BR" sz="2600" dirty="0" smtClean="0"/>
              <a:t>Informatizado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b="1" dirty="0" smtClean="0"/>
              <a:t>Assistente </a:t>
            </a:r>
            <a:r>
              <a:rPr lang="pt-BR" sz="2600" b="1" dirty="0"/>
              <a:t>Social contratado </a:t>
            </a: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35280" y="611743"/>
            <a:ext cx="6943320" cy="5261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smtClean="0"/>
              <a:t>Contratação </a:t>
            </a:r>
            <a:r>
              <a:rPr lang="pt-BR" sz="2800" b="1" dirty="0"/>
              <a:t>de outros profissionais </a:t>
            </a:r>
            <a:r>
              <a:rPr lang="pt-BR" sz="2800" b="1" dirty="0" smtClean="0"/>
              <a:t>para </a:t>
            </a:r>
            <a:r>
              <a:rPr lang="pt-BR" sz="2800" b="1" dirty="0"/>
              <a:t>composição de equipe multidisciplinar </a:t>
            </a:r>
            <a:r>
              <a:rPr lang="pt-BR" sz="2800" dirty="0"/>
              <a:t>(psicólogo, pedagogo, advogado</a:t>
            </a:r>
            <a:r>
              <a:rPr lang="pt-BR" sz="2800" dirty="0" smtClean="0"/>
              <a:t>);</a:t>
            </a:r>
          </a:p>
          <a:p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smtClean="0"/>
              <a:t>Suporte </a:t>
            </a:r>
            <a:r>
              <a:rPr lang="pt-BR" sz="2800" b="1" dirty="0"/>
              <a:t>de estagiários </a:t>
            </a:r>
            <a:r>
              <a:rPr lang="pt-BR" sz="2800" dirty="0"/>
              <a:t>de </a:t>
            </a:r>
            <a:r>
              <a:rPr lang="pt-BR" sz="2800" dirty="0" smtClean="0"/>
              <a:t>graduação;</a:t>
            </a:r>
          </a:p>
          <a:p>
            <a:endParaRPr lang="pt-B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smtClean="0"/>
              <a:t>Utilização </a:t>
            </a:r>
            <a:r>
              <a:rPr lang="pt-BR" sz="2800" b="1" dirty="0"/>
              <a:t>de recursos das penas pecuniárias e receitas provenientes de outras fontes, </a:t>
            </a:r>
            <a:r>
              <a:rPr lang="pt-BR" sz="2800" dirty="0" smtClean="0"/>
              <a:t>convênios, Termos </a:t>
            </a:r>
            <a:r>
              <a:rPr lang="pt-BR" sz="2800" dirty="0"/>
              <a:t>de Cooperação </a:t>
            </a:r>
            <a:r>
              <a:rPr lang="pt-BR" sz="2800" dirty="0" smtClean="0"/>
              <a:t>Técnica, Termos de Colaboração e parcerias diversas.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13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35280" y="415800"/>
            <a:ext cx="6943320" cy="63695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2. Objetivo Geral:</a:t>
            </a:r>
          </a:p>
          <a:p>
            <a:pPr>
              <a:lnSpc>
                <a:spcPct val="100000"/>
              </a:lnSpc>
            </a:pPr>
            <a:endParaRPr lang="pt-BR" sz="2600" b="1" strike="noStrike" spc="-1" dirty="0" smtClean="0">
              <a:solidFill>
                <a:srgbClr val="2F2B20"/>
              </a:solidFill>
              <a:latin typeface="Arial"/>
            </a:endParaRPr>
          </a:p>
          <a:p>
            <a:r>
              <a:rPr lang="pt-BR" sz="2800" b="1" dirty="0" smtClean="0"/>
              <a:t>Implantar a metodologia eleita pelo CNJ (do Escritório Social) para atenção </a:t>
            </a:r>
            <a:r>
              <a:rPr lang="pt-BR" sz="2800" b="1" dirty="0"/>
              <a:t>à pessoa egressa do sistema prisional, </a:t>
            </a:r>
            <a:r>
              <a:rPr lang="pt-BR" sz="2800" b="1" u="sng" dirty="0" smtClean="0"/>
              <a:t>visando </a:t>
            </a:r>
            <a:r>
              <a:rPr lang="pt-BR" sz="2800" b="1" u="sng" dirty="0"/>
              <a:t>trabalhar em </a:t>
            </a:r>
            <a:r>
              <a:rPr lang="pt-BR" sz="2800" b="1" u="sng" dirty="0" smtClean="0"/>
              <a:t>rede </a:t>
            </a:r>
            <a:r>
              <a:rPr lang="pt-BR" sz="2800" b="1" u="sng" dirty="0"/>
              <a:t>para atendimento </a:t>
            </a:r>
            <a:r>
              <a:rPr lang="pt-BR" sz="2800" b="1" u="sng" dirty="0" smtClean="0"/>
              <a:t>às </a:t>
            </a:r>
            <a:r>
              <a:rPr lang="pt-BR" sz="2800" b="1" u="sng" dirty="0"/>
              <a:t>demandas </a:t>
            </a:r>
            <a:r>
              <a:rPr lang="pt-BR" sz="2800" b="1" u="sng" dirty="0" smtClean="0"/>
              <a:t>do(a) egresso(a), </a:t>
            </a:r>
            <a:r>
              <a:rPr lang="pt-BR" sz="2800" b="1" u="sng" dirty="0"/>
              <a:t>buscando </a:t>
            </a:r>
            <a:r>
              <a:rPr lang="pt-BR" sz="2800" b="1" u="sng" dirty="0" smtClean="0"/>
              <a:t>reduzir sua vulnerabilidade social e favorecer sua inclusão </a:t>
            </a:r>
            <a:r>
              <a:rPr lang="pt-BR" sz="2800" b="1" u="sng" dirty="0"/>
              <a:t>social, </a:t>
            </a:r>
            <a:r>
              <a:rPr lang="pt-BR" sz="2800" b="1" dirty="0"/>
              <a:t>familiar e comunitária, por meio do acesso às </a:t>
            </a:r>
            <a:r>
              <a:rPr lang="pt-BR" sz="2800" b="1" dirty="0" smtClean="0"/>
              <a:t>políticas públicas.</a:t>
            </a:r>
            <a:endParaRPr lang="pt-BR" sz="2800" b="1" dirty="0"/>
          </a:p>
          <a:p>
            <a:endParaRPr lang="pt-BR" sz="2600" dirty="0"/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490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57051" y="488119"/>
            <a:ext cx="6943320" cy="59386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3. Público</a:t>
            </a:r>
          </a:p>
          <a:p>
            <a:pPr>
              <a:lnSpc>
                <a:spcPct val="100000"/>
              </a:lnSpc>
            </a:pPr>
            <a:endParaRPr lang="pt-BR" sz="2400" b="0" strike="noStrike" spc="-1" dirty="0" smtClean="0">
              <a:latin typeface="Arial"/>
            </a:endParaRPr>
          </a:p>
          <a:p>
            <a:r>
              <a:rPr lang="pt-BR" sz="2800" dirty="0" smtClean="0"/>
              <a:t>Pessoas </a:t>
            </a:r>
            <a:r>
              <a:rPr lang="pt-BR" sz="2800" dirty="0"/>
              <a:t>que após qualquer período de permanência no sistema penitenciário, seja em caráter provisório, seja como condenadas ao cumprimento de pena privativa de liberdade – em condição de liberdade definitiva, período de prova do livramento condicional ou em cumprimento de regime aberto - necessitam de algum atendimento no âmbito dos serviços sociais ou jurídicos.</a:t>
            </a:r>
          </a:p>
          <a:p>
            <a:pPr>
              <a:lnSpc>
                <a:spcPct val="100000"/>
              </a:lnSpc>
            </a:pPr>
            <a:endParaRPr lang="pt-BR" sz="2400" b="0" strike="noStrike" spc="-1" dirty="0">
              <a:solidFill>
                <a:srgbClr val="00206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24395" y="296057"/>
            <a:ext cx="6943320" cy="59078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4. Metodologia de Gestão:</a:t>
            </a:r>
          </a:p>
          <a:p>
            <a:pPr>
              <a:lnSpc>
                <a:spcPct val="100000"/>
              </a:lnSpc>
            </a:pPr>
            <a:endParaRPr lang="pt-BR" sz="800" b="1" strike="noStrike" spc="-1" dirty="0" smtClean="0">
              <a:solidFill>
                <a:srgbClr val="2F2B20"/>
              </a:solidFill>
              <a:latin typeface="Arial"/>
            </a:endParaRPr>
          </a:p>
          <a:p>
            <a:r>
              <a:rPr lang="pt-BR" sz="2800" dirty="0" smtClean="0"/>
              <a:t>Deve-se atuar </a:t>
            </a:r>
            <a:r>
              <a:rPr lang="pt-BR" sz="2800" dirty="0"/>
              <a:t>de forma </a:t>
            </a:r>
            <a:r>
              <a:rPr lang="pt-BR" sz="2800" b="1" dirty="0" err="1"/>
              <a:t>intersetorial</a:t>
            </a:r>
            <a:r>
              <a:rPr lang="pt-BR" sz="2800" b="1" dirty="0"/>
              <a:t> e interinstitucional</a:t>
            </a:r>
            <a:r>
              <a:rPr lang="pt-BR" sz="2800" dirty="0"/>
              <a:t>, </a:t>
            </a:r>
            <a:r>
              <a:rPr lang="pt-BR" sz="2800" dirty="0" smtClean="0"/>
              <a:t>mediante </a:t>
            </a:r>
            <a:r>
              <a:rPr lang="pt-BR" sz="2800" dirty="0"/>
              <a:t>a participação responsável de todos os atores que integram a rede social</a:t>
            </a:r>
            <a:r>
              <a:rPr lang="pt-BR" sz="2800" dirty="0" smtClean="0"/>
              <a:t>.</a:t>
            </a:r>
          </a:p>
          <a:p>
            <a:endParaRPr lang="pt-BR" sz="800" dirty="0"/>
          </a:p>
          <a:p>
            <a:r>
              <a:rPr lang="pt-BR" sz="2800" dirty="0"/>
              <a:t>A finalidade do PAE é </a:t>
            </a:r>
            <a:r>
              <a:rPr lang="pt-BR" sz="2800" b="1" dirty="0"/>
              <a:t>acolher, informar, orientar e referenciar as pessoas egressas do sistema prisional </a:t>
            </a:r>
            <a:r>
              <a:rPr lang="pt-BR" sz="2800" dirty="0"/>
              <a:t>e seus familiares à rede, em consonância com as demandas apresentadas. Far-se-á </a:t>
            </a:r>
            <a:r>
              <a:rPr lang="pt-BR" sz="2800" b="1" dirty="0"/>
              <a:t>a ponte entre a pessoa e as redes de apoio, </a:t>
            </a:r>
            <a:r>
              <a:rPr lang="pt-BR" sz="2800" dirty="0"/>
              <a:t>para </a:t>
            </a:r>
            <a:r>
              <a:rPr lang="pt-BR" sz="2800" dirty="0" smtClean="0"/>
              <a:t>acesso às políticas sociais capazes de garantir direitos.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1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67937" y="415800"/>
            <a:ext cx="7167206" cy="74467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5. Metodologia de atendimento:</a:t>
            </a:r>
          </a:p>
          <a:p>
            <a:pPr>
              <a:lnSpc>
                <a:spcPct val="100000"/>
              </a:lnSpc>
            </a:pPr>
            <a:endParaRPr lang="pt-BR" sz="1600" b="1" strike="noStrike" spc="-1" dirty="0" smtClean="0">
              <a:solidFill>
                <a:srgbClr val="FF0000"/>
              </a:solidFill>
              <a:latin typeface="Arial"/>
            </a:endParaRPr>
          </a:p>
          <a:p>
            <a:endParaRPr lang="pt-BR" sz="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b="1" dirty="0"/>
              <a:t>Atuação articulada com as unidades </a:t>
            </a:r>
            <a:r>
              <a:rPr lang="pt-BR" sz="2800" b="1" dirty="0" smtClean="0"/>
              <a:t>prisionais </a:t>
            </a:r>
            <a:r>
              <a:rPr lang="pt-BR" sz="2800" dirty="0" smtClean="0"/>
              <a:t>(divulgar o PAE entre os presos, garantir seu encaminhamento ao Programa quando de sua liberação);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b="1" dirty="0" smtClean="0"/>
              <a:t>Acolhimento</a:t>
            </a:r>
            <a:r>
              <a:rPr lang="pt-BR" sz="2800" dirty="0" smtClean="0"/>
              <a:t> dos encaminhados pelas Delegacias, Unidades Penais e Varas Judiciais e da demanda espontânea – </a:t>
            </a:r>
            <a:r>
              <a:rPr lang="pt-BR" sz="2800" b="1" dirty="0" smtClean="0"/>
              <a:t>portas abertas;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b="1" dirty="0" err="1"/>
              <a:t>Referenciamento</a:t>
            </a:r>
            <a:r>
              <a:rPr lang="pt-BR" sz="2800" b="1" dirty="0"/>
              <a:t> e </a:t>
            </a:r>
            <a:r>
              <a:rPr lang="pt-BR" sz="2800" b="1" dirty="0" err="1"/>
              <a:t>contrareferenciamento</a:t>
            </a:r>
            <a:r>
              <a:rPr lang="pt-BR" sz="2800" b="1" dirty="0"/>
              <a:t> </a:t>
            </a:r>
            <a:r>
              <a:rPr lang="pt-BR" sz="2800" dirty="0"/>
              <a:t>para rede social</a:t>
            </a:r>
            <a:r>
              <a:rPr lang="pt-BR" sz="2800" dirty="0" smtClean="0"/>
              <a:t>;</a:t>
            </a:r>
          </a:p>
          <a:p>
            <a:pPr lvl="0"/>
            <a:endParaRPr lang="pt-BR" sz="2600" dirty="0"/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346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900594" y="802317"/>
            <a:ext cx="6943320" cy="54154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b="1" dirty="0" smtClean="0"/>
              <a:t>Individualização do atendimento,</a:t>
            </a:r>
            <a:r>
              <a:rPr lang="pt-BR" sz="2800" dirty="0" smtClean="0"/>
              <a:t> com especial atenção aos marcadores sociais da diferença;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b="1" dirty="0" smtClean="0"/>
              <a:t>Fomento </a:t>
            </a:r>
            <a:r>
              <a:rPr lang="pt-BR" sz="2800" b="1" dirty="0"/>
              <a:t>de ações que promovam a equidade de raça e gênero</a:t>
            </a:r>
            <a:r>
              <a:rPr lang="pt-BR" sz="2800" b="1" dirty="0" smtClean="0"/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b="1" dirty="0"/>
              <a:t>Articulação constante com a rede social</a:t>
            </a:r>
            <a:r>
              <a:rPr lang="pt-BR" sz="2800" b="1" dirty="0" smtClean="0"/>
              <a:t>;</a:t>
            </a:r>
          </a:p>
          <a:p>
            <a:pPr lvl="0"/>
            <a:endParaRPr lang="pt-BR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2800" b="1" dirty="0"/>
              <a:t>Respeito à autonomia </a:t>
            </a:r>
            <a:r>
              <a:rPr lang="pt-BR" sz="2800" dirty="0"/>
              <a:t>e escolhas dos usuários atendidos.</a:t>
            </a: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570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35280" y="415800"/>
            <a:ext cx="6943320" cy="63387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5.1. Elaboração do diagnóstico e do Plano Individualizado de Atendimento ao Egresso (PIAE)</a:t>
            </a:r>
          </a:p>
          <a:p>
            <a:pPr lvl="0"/>
            <a:endParaRPr lang="pt-BR" sz="1600" dirty="0" smtClean="0"/>
          </a:p>
          <a:p>
            <a:pPr lvl="0"/>
            <a:r>
              <a:rPr lang="pt-BR" sz="2600" dirty="0" smtClean="0"/>
              <a:t>Realizar </a:t>
            </a:r>
            <a:r>
              <a:rPr lang="pt-BR" sz="2600" b="1" dirty="0"/>
              <a:t>acolhimento psicossocial </a:t>
            </a:r>
            <a:r>
              <a:rPr lang="pt-BR" sz="2600" dirty="0"/>
              <a:t>e</a:t>
            </a:r>
            <a:r>
              <a:rPr lang="pt-BR" sz="2600" b="1" dirty="0"/>
              <a:t> escuta qualificada</a:t>
            </a:r>
            <a:r>
              <a:rPr lang="pt-BR" sz="2600" dirty="0" smtClean="0"/>
              <a:t>;</a:t>
            </a:r>
          </a:p>
          <a:p>
            <a:pPr lvl="0"/>
            <a:endParaRPr lang="pt-BR" sz="1600" dirty="0"/>
          </a:p>
          <a:p>
            <a:pPr lvl="0"/>
            <a:r>
              <a:rPr lang="pt-BR" sz="2600" dirty="0"/>
              <a:t>Garantir o </a:t>
            </a:r>
            <a:r>
              <a:rPr lang="pt-BR" sz="2600" b="1" dirty="0"/>
              <a:t>direito à informação </a:t>
            </a:r>
            <a:r>
              <a:rPr lang="pt-BR" sz="2600" dirty="0"/>
              <a:t>pelas </a:t>
            </a:r>
            <a:r>
              <a:rPr lang="pt-BR" sz="2600" dirty="0" smtClean="0"/>
              <a:t>quanto </a:t>
            </a:r>
            <a:r>
              <a:rPr lang="pt-BR" sz="2600" dirty="0"/>
              <a:t>à situação processual, aos serviços e assistências </a:t>
            </a:r>
            <a:r>
              <a:rPr lang="pt-BR" sz="2600" dirty="0" smtClean="0"/>
              <a:t>oferecidos;</a:t>
            </a:r>
          </a:p>
          <a:p>
            <a:pPr lvl="0"/>
            <a:endParaRPr lang="pt-BR" sz="1600" dirty="0"/>
          </a:p>
          <a:p>
            <a:pPr lvl="0"/>
            <a:r>
              <a:rPr lang="pt-BR" sz="2600" dirty="0"/>
              <a:t>Garantir o </a:t>
            </a:r>
            <a:r>
              <a:rPr lang="pt-BR" sz="2600" b="1" dirty="0"/>
              <a:t>respeito </a:t>
            </a:r>
            <a:r>
              <a:rPr lang="pt-BR" sz="2600" b="1" dirty="0" smtClean="0"/>
              <a:t>à diversidade; </a:t>
            </a:r>
          </a:p>
          <a:p>
            <a:pPr lvl="0"/>
            <a:endParaRPr lang="pt-BR" sz="1600" b="1" dirty="0"/>
          </a:p>
          <a:p>
            <a:pPr lvl="0"/>
            <a:r>
              <a:rPr lang="pt-BR" sz="2600" dirty="0" smtClean="0"/>
              <a:t>Garantir </a:t>
            </a:r>
            <a:r>
              <a:rPr lang="pt-BR" sz="2600" dirty="0"/>
              <a:t>os </a:t>
            </a:r>
            <a:r>
              <a:rPr lang="pt-BR" sz="2600" b="1" dirty="0"/>
              <a:t>encaminhamentos</a:t>
            </a:r>
            <a:r>
              <a:rPr lang="pt-BR" sz="2600" dirty="0"/>
              <a:t> eventualmente necessários para a efetivação dos </a:t>
            </a:r>
            <a:r>
              <a:rPr lang="pt-BR" sz="2600" dirty="0" smtClean="0"/>
              <a:t>direitos;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398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835280" y="415800"/>
            <a:ext cx="6943320" cy="63695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5.2. Metodologia de atendimento:</a:t>
            </a:r>
          </a:p>
          <a:p>
            <a:pPr>
              <a:lnSpc>
                <a:spcPct val="100000"/>
              </a:lnSpc>
            </a:pPr>
            <a:endParaRPr lang="pt-BR" sz="2800" b="1" strike="noStrike" spc="-1" dirty="0" smtClean="0">
              <a:solidFill>
                <a:srgbClr val="2F2B2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pt-BR" sz="2800" b="1" strike="noStrike" spc="-1" dirty="0" smtClean="0">
                <a:solidFill>
                  <a:srgbClr val="2F2B20"/>
                </a:solidFill>
                <a:latin typeface="Arial"/>
              </a:rPr>
              <a:t>Acolhimento (escuta qualificada);</a:t>
            </a: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pt-BR" sz="2800" b="1" spc="-1" dirty="0" smtClean="0">
                <a:solidFill>
                  <a:srgbClr val="2F2B20"/>
                </a:solidFill>
                <a:latin typeface="Arial"/>
              </a:rPr>
              <a:t>Construção do PIAE;</a:t>
            </a:r>
            <a:endParaRPr lang="pt-BR" sz="2800" b="1" strike="noStrike" spc="-1" dirty="0" smtClean="0">
              <a:solidFill>
                <a:srgbClr val="2F2B2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FontTx/>
              <a:buChar char="-"/>
            </a:pPr>
            <a:r>
              <a:rPr lang="pt-BR" sz="2800" b="1" dirty="0" smtClean="0"/>
              <a:t>Atendimento mensal </a:t>
            </a:r>
            <a:r>
              <a:rPr lang="pt-BR" sz="2800" dirty="0" smtClean="0"/>
              <a:t>(acompanhamento, com eventuais encaminhamentos para a rede)</a:t>
            </a:r>
          </a:p>
          <a:p>
            <a:pPr marL="457200" indent="-457200">
              <a:buFontTx/>
              <a:buChar char="-"/>
            </a:pPr>
            <a:r>
              <a:rPr lang="pt-BR" sz="2800" b="1" dirty="0" smtClean="0"/>
              <a:t>Desligamento</a:t>
            </a:r>
            <a:r>
              <a:rPr lang="pt-BR" sz="2800" dirty="0" smtClean="0"/>
              <a:t> (após </a:t>
            </a:r>
            <a:r>
              <a:rPr lang="pt-BR" sz="2800" dirty="0"/>
              <a:t>o cumprimento das metas finalizadas do </a:t>
            </a:r>
            <a:r>
              <a:rPr lang="pt-BR" sz="2800" dirty="0" smtClean="0"/>
              <a:t>PIAE, </a:t>
            </a:r>
            <a:r>
              <a:rPr lang="pt-BR" sz="2800" dirty="0"/>
              <a:t>com o acesso aos direitos e fortalecimento de vínculos sociais, familiares e comunitários.</a:t>
            </a:r>
          </a:p>
          <a:p>
            <a:pPr marL="457200" indent="-457200">
              <a:lnSpc>
                <a:spcPct val="100000"/>
              </a:lnSpc>
              <a:buFontTx/>
              <a:buChar char="-"/>
            </a:pPr>
            <a:endParaRPr lang="pt-BR" sz="2600" dirty="0"/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9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607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636920" y="268320"/>
            <a:ext cx="7507080" cy="98166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O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ser egresso: </a:t>
            </a: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trajetórias complexas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, </a:t>
            </a: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   </a:t>
            </a:r>
          </a:p>
          <a:p>
            <a:pPr>
              <a:lnSpc>
                <a:spcPct val="100000"/>
              </a:lnSpc>
            </a:pPr>
            <a:r>
              <a:rPr lang="pt-BR" sz="2800" b="1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pt-BR" sz="2800" b="1" spc="-1" dirty="0" smtClean="0">
                <a:solidFill>
                  <a:srgbClr val="FF0000"/>
                </a:solidFill>
                <a:latin typeface="Arial"/>
              </a:rPr>
              <a:t>    </a:t>
            </a:r>
            <a:r>
              <a:rPr lang="pt-BR" sz="2800" b="1" strike="noStrike" spc="-1" dirty="0" smtClean="0">
                <a:solidFill>
                  <a:srgbClr val="FF0000"/>
                </a:solidFill>
                <a:latin typeface="Arial"/>
              </a:rPr>
              <a:t>futuro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incerto...</a:t>
            </a:r>
            <a:endParaRPr lang="pt-BR" sz="2800" b="0" strike="noStrike" spc="-1" dirty="0">
              <a:solidFill>
                <a:srgbClr val="FF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Enquanto se ambienta no sistema penitenciário, a pessoa privada de liberdade </a:t>
            </a:r>
            <a:r>
              <a:rPr lang="pt-BR" sz="2800" b="1" strike="noStrike" spc="-1" dirty="0">
                <a:solidFill>
                  <a:srgbClr val="000000"/>
                </a:solidFill>
                <a:latin typeface="Arial"/>
              </a:rPr>
              <a:t>constrói a identidade de aprisionado e a de criminoso. 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Após a saída do sistema, forjará </a:t>
            </a:r>
            <a:r>
              <a:rPr lang="pt-BR" sz="2800" b="0" strike="noStrike" spc="-1" dirty="0" smtClean="0">
                <a:solidFill>
                  <a:srgbClr val="000000"/>
                </a:solidFill>
                <a:latin typeface="Arial"/>
              </a:rPr>
              <a:t>(e terá que lidar com) a 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identidade de </a:t>
            </a:r>
            <a:r>
              <a:rPr lang="pt-BR" sz="2800" b="0" strike="noStrike" spc="-1" dirty="0" err="1">
                <a:solidFill>
                  <a:srgbClr val="FF0000"/>
                </a:solidFill>
                <a:latin typeface="Arial"/>
              </a:rPr>
              <a:t>ex-presidiário</a:t>
            </a:r>
            <a:r>
              <a:rPr lang="pt-BR" sz="2800" b="0" strike="noStrike" spc="-1" dirty="0">
                <a:solidFill>
                  <a:srgbClr val="FF0000"/>
                </a:solidFill>
                <a:latin typeface="Arial"/>
              </a:rPr>
              <a:t>.</a:t>
            </a: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O aprisionamento </a:t>
            </a:r>
            <a:r>
              <a:rPr lang="pt-BR" sz="2800" b="0" strike="noStrike" spc="-1" dirty="0">
                <a:solidFill>
                  <a:srgbClr val="FF0000"/>
                </a:solidFill>
                <a:latin typeface="Arial"/>
              </a:rPr>
              <a:t>os torna estranhos a si mesmos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pt-BR" sz="2800" b="0" strike="noStrike" spc="-1" dirty="0" smtClean="0">
                <a:solidFill>
                  <a:srgbClr val="000000"/>
                </a:solidFill>
                <a:latin typeface="Arial"/>
              </a:rPr>
              <a:t>como se andassem 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à deriva em busca de um sentido para a vida;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28" name="Picture 3"/>
          <p:cNvPicPr/>
          <p:nvPr/>
        </p:nvPicPr>
        <p:blipFill>
          <a:blip r:embed="rId2"/>
          <a:stretch/>
        </p:blipFill>
        <p:spPr>
          <a:xfrm>
            <a:off x="0" y="0"/>
            <a:ext cx="15285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774526" y="704880"/>
            <a:ext cx="727200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Arial"/>
              </a:rPr>
              <a:t>5. Referências bibliográficas: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FARIAS, F. R. </a:t>
            </a:r>
            <a:r>
              <a:rPr lang="pt-BR" sz="2800" b="1" strike="noStrike" spc="-1" dirty="0">
                <a:solidFill>
                  <a:srgbClr val="000000"/>
                </a:solidFill>
                <a:latin typeface="Arial"/>
              </a:rPr>
              <a:t>Homens à deriva: os egressos do sistema penitenciário. 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In: Punição e prisão: ensaios críticos. Rio de Janeiro, </a:t>
            </a:r>
            <a:r>
              <a:rPr lang="pt-BR" sz="2800" b="0" strike="noStrike" spc="-1" dirty="0" err="1">
                <a:solidFill>
                  <a:srgbClr val="000000"/>
                </a:solidFill>
                <a:latin typeface="Arial"/>
              </a:rPr>
              <a:t>Lumen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 Juris, 2015.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51" name="Picture 3"/>
          <p:cNvPicPr/>
          <p:nvPr/>
        </p:nvPicPr>
        <p:blipFill>
          <a:blip r:embed="rId2"/>
          <a:stretch/>
        </p:blipFill>
        <p:spPr>
          <a:xfrm>
            <a:off x="0" y="0"/>
            <a:ext cx="15285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728000" y="430200"/>
            <a:ext cx="7272000" cy="65541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A sociedade se sente frustrada diante do egresso e ao mesmo tempo tem uma expectativa de estar diante de um ser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“regenerado”, 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que não voltará a cometer crimes;</a:t>
            </a:r>
            <a:endParaRPr lang="pt-BR" sz="2800" b="0" strike="noStrike" spc="-1" dirty="0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endParaRPr lang="pt-BR" sz="2800" b="0" strike="noStrike" spc="-1" dirty="0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Por outro lado, vê o egresso como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“perigoso”, 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fonte de ameaças e riscos.</a:t>
            </a:r>
            <a:endParaRPr lang="pt-BR" sz="2800" b="0" strike="noStrike" spc="-1" dirty="0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endParaRPr lang="pt-BR" sz="2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Parte da sociedade espera que saiam da prisão “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homens bons” e outra parte espera que os homens maus morram por lá.</a:t>
            </a:r>
          </a:p>
          <a:p>
            <a:pPr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lang="pt-BR" sz="2800" b="0" strike="noStrike" spc="-1" dirty="0">
              <a:latin typeface="Arial"/>
            </a:endParaRPr>
          </a:p>
        </p:txBody>
      </p:sp>
      <p:pic>
        <p:nvPicPr>
          <p:cNvPr id="130" name="Picture 3"/>
          <p:cNvPicPr/>
          <p:nvPr/>
        </p:nvPicPr>
        <p:blipFill>
          <a:blip r:embed="rId2"/>
          <a:stretch/>
        </p:blipFill>
        <p:spPr>
          <a:xfrm>
            <a:off x="0" y="0"/>
            <a:ext cx="15285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692360" y="765000"/>
            <a:ext cx="6624360" cy="5111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O egresso carregará consigo um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“estigma”,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 que esconde suas eventuais qualidades e reforça os seus defeitos e possível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“periculosidade”;</a:t>
            </a:r>
          </a:p>
          <a:p>
            <a:pPr>
              <a:lnSpc>
                <a:spcPct val="100000"/>
              </a:lnSpc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As facções, que entram na lacuna deixada pelo Estado, </a:t>
            </a:r>
            <a:r>
              <a:rPr lang="pt-BR" sz="2800" b="1" strike="noStrike" spc="-1" dirty="0">
                <a:solidFill>
                  <a:srgbClr val="FF0000"/>
                </a:solidFill>
                <a:latin typeface="Arial"/>
              </a:rPr>
              <a:t>acabam mantendo o egresso permanentemente no circuito do crime;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Imagem 3"/>
          <p:cNvPicPr/>
          <p:nvPr/>
        </p:nvPicPr>
        <p:blipFill>
          <a:blip r:embed="rId2"/>
          <a:stretch/>
        </p:blipFill>
        <p:spPr>
          <a:xfrm>
            <a:off x="0" y="0"/>
            <a:ext cx="153000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619280" y="115920"/>
            <a:ext cx="7416360" cy="63695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“</a:t>
            </a:r>
            <a:r>
              <a:rPr lang="pt-BR" sz="2400" b="1" strike="noStrike" spc="-1" dirty="0">
                <a:solidFill>
                  <a:srgbClr val="FF0000"/>
                </a:solidFill>
                <a:latin typeface="Arial"/>
              </a:rPr>
              <a:t>A </a:t>
            </a:r>
            <a:r>
              <a:rPr lang="pt-BR" sz="2400" b="1" strike="noStrike" spc="-1" dirty="0" err="1">
                <a:solidFill>
                  <a:srgbClr val="FF0000"/>
                </a:solidFill>
                <a:latin typeface="Arial"/>
              </a:rPr>
              <a:t>desinstitucionalização</a:t>
            </a:r>
            <a:r>
              <a:rPr lang="pt-BR" sz="2400" b="1" strike="noStrike" spc="-1" dirty="0">
                <a:solidFill>
                  <a:srgbClr val="FF0000"/>
                </a:solidFill>
                <a:latin typeface="Arial"/>
              </a:rPr>
              <a:t> do egresso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do ambiente prisional é um processo que comporta algumas etapas: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a)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ruptura com o passado da prisão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 e com a prática do crime;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b)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construção de recursos protetores para a situação de desamparo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em razão do estranhamento decorrente da saída da prisão;</a:t>
            </a:r>
            <a:endParaRPr lang="pt-BR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lang="pt-BR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c)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a familiarização com o novo ambiente físico da cidade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, que pode ter mudado muito;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d)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a ruptura com a temporalidade do mundo da prisão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, aliada à produção de novos mecanismos de gerenciamento da vida;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134" name="Picture 3"/>
          <p:cNvPicPr/>
          <p:nvPr/>
        </p:nvPicPr>
        <p:blipFill>
          <a:blip r:embed="rId2"/>
          <a:stretch/>
        </p:blipFill>
        <p:spPr>
          <a:xfrm>
            <a:off x="0" y="0"/>
            <a:ext cx="15285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835280" y="198086"/>
            <a:ext cx="6943320" cy="67388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e)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dificuldade de desapego à prisão diante da incerteza em relação às novas condições de vida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, à construção de novos vínculos, de elaborar a perda dos vínculos com amigos presos;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f)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</a:rPr>
              <a:t>dificuldade de abrir mão das referências relacionadas às autoridades prisionais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que são evidências do aprisionamento;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g) </a:t>
            </a:r>
            <a:r>
              <a:rPr lang="pt-BR" sz="2400" b="0" u="sng" strike="noStrike" spc="-1" dirty="0" smtClean="0">
                <a:solidFill>
                  <a:srgbClr val="000000"/>
                </a:solidFill>
                <a:latin typeface="Arial"/>
              </a:rPr>
              <a:t>retomada de estratégias de convivência no contexto familiar, no trabalho, no lazer, em função da nova identidade de criminoso e de </a:t>
            </a:r>
            <a:r>
              <a:rPr lang="pt-BR" sz="2400" b="0" u="sng" strike="noStrike" spc="-1" dirty="0" err="1" smtClean="0">
                <a:solidFill>
                  <a:srgbClr val="000000"/>
                </a:solidFill>
                <a:latin typeface="Arial"/>
              </a:rPr>
              <a:t>ex-presidiário</a:t>
            </a:r>
            <a:r>
              <a:rPr lang="pt-BR" sz="2400" b="0" strike="noStrike" spc="-1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pt-BR" sz="2400" b="1" strike="noStrike" spc="-1" dirty="0" smtClean="0">
                <a:solidFill>
                  <a:srgbClr val="FF0000"/>
                </a:solidFill>
                <a:latin typeface="Arial"/>
              </a:rPr>
              <a:t>Como </a:t>
            </a:r>
            <a:r>
              <a:rPr lang="pt-BR" sz="2400" b="1" strike="noStrike" spc="-1" dirty="0">
                <a:solidFill>
                  <a:srgbClr val="FF0000"/>
                </a:solidFill>
                <a:latin typeface="Arial"/>
              </a:rPr>
              <a:t>lidar com as cobranças por emprego, </a:t>
            </a:r>
            <a:r>
              <a:rPr lang="pt-BR" sz="2400" b="1" strike="noStrike" spc="-1" dirty="0" smtClean="0">
                <a:solidFill>
                  <a:srgbClr val="FF0000"/>
                </a:solidFill>
                <a:latin typeface="Arial"/>
              </a:rPr>
              <a:t>rendimento</a:t>
            </a:r>
            <a:r>
              <a:rPr lang="pt-BR" sz="2400" b="1" strike="noStrike" spc="-1" dirty="0">
                <a:solidFill>
                  <a:srgbClr val="FF0000"/>
                </a:solidFill>
                <a:latin typeface="Arial"/>
              </a:rPr>
              <a:t>,  oferta de proteção para seus familiares?”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(FARIAS, 2015, p, 77)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36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835280" y="415800"/>
            <a:ext cx="6943320" cy="58155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pt-BR" sz="2800" b="1" strike="noStrike" spc="-1" dirty="0">
                <a:solidFill>
                  <a:srgbClr val="FF0000"/>
                </a:solidFill>
                <a:latin typeface="Arial"/>
                <a:ea typeface="Calibri"/>
              </a:rPr>
              <a:t>PROGRAMA DE ASSISTÊNCIA AO EGRESSO – PAE</a:t>
            </a:r>
            <a:endParaRPr lang="pt-BR" sz="2800" b="0" strike="noStrike" spc="-1" dirty="0">
              <a:solidFill>
                <a:srgbClr val="FF0000"/>
              </a:solidFill>
              <a:latin typeface="Arial"/>
            </a:endParaRPr>
          </a:p>
          <a:p>
            <a:endParaRPr lang="pt-BR" sz="2800" b="0" strike="noStrike" spc="-1" dirty="0">
              <a:solidFill>
                <a:srgbClr val="FF0000"/>
              </a:solidFill>
              <a:latin typeface="Arial"/>
            </a:endParaRPr>
          </a:p>
          <a:p>
            <a:r>
              <a:rPr lang="pt-BR" sz="26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O </a:t>
            </a:r>
            <a:r>
              <a:rPr lang="pt-BR" sz="26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Conselho Nacional de Justiça</a:t>
            </a:r>
            <a:r>
              <a:rPr lang="pt-BR" sz="26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pt-BR" sz="26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vem propondo diretrizes para os trabalhos que visem promover </a:t>
            </a:r>
            <a:r>
              <a:rPr lang="pt-BR" sz="26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a efetiva inclusão social dos egressos. </a:t>
            </a:r>
            <a:r>
              <a:rPr lang="pt-BR" sz="26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Em 2018 através do Programa Justiça Presente, </a:t>
            </a:r>
            <a:r>
              <a:rPr lang="pt-BR" sz="26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o CNJ propõem uma metodologia especifica para a assistência ao egresso</a:t>
            </a:r>
            <a:r>
              <a:rPr lang="pt-BR" sz="26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, baseada na experiência exitosa no Estado do Espirito Santo, como o nome de </a:t>
            </a:r>
            <a:r>
              <a:rPr lang="pt-BR" sz="26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Escritório Social, contida no Programa Cidadania nos Presídios.</a:t>
            </a:r>
            <a:r>
              <a:rPr lang="pt-BR" sz="28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pt-BR" sz="2800" b="1" strike="noStrike" spc="-1" dirty="0">
              <a:latin typeface="Arial"/>
            </a:endParaRPr>
          </a:p>
        </p:txBody>
      </p:sp>
      <p:pic>
        <p:nvPicPr>
          <p:cNvPr id="138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835280" y="415800"/>
            <a:ext cx="6943320" cy="6492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6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A proposta posteriormente foi aprimorada como proposta metodológica do próprio CNJ, construída de forma participativa e respeitando a realidade local no Programa Justiça Presente da gestão do Ministro Dias </a:t>
            </a:r>
            <a:r>
              <a:rPr lang="pt-BR" sz="26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Toffoli</a:t>
            </a:r>
            <a:r>
              <a:rPr lang="pt-BR" sz="26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</a:t>
            </a:r>
            <a:endParaRPr lang="pt-B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b="0" strike="noStrike" spc="-1" dirty="0">
                <a:solidFill>
                  <a:srgbClr val="2F2B20"/>
                </a:solidFill>
                <a:latin typeface="Arial"/>
              </a:rPr>
              <a:t>A FECCOMPAR, considerando </a:t>
            </a:r>
            <a:r>
              <a:rPr lang="pt-BR" sz="2600" b="0" strike="noStrike" spc="-1" dirty="0" smtClean="0">
                <a:solidFill>
                  <a:srgbClr val="2F2B20"/>
                </a:solidFill>
                <a:latin typeface="Arial"/>
              </a:rPr>
              <a:t>1) que </a:t>
            </a:r>
            <a:r>
              <a:rPr lang="pt-BR" sz="2600" b="0" strike="noStrike" spc="-1" dirty="0">
                <a:solidFill>
                  <a:srgbClr val="2F2B20"/>
                </a:solidFill>
                <a:latin typeface="Arial"/>
              </a:rPr>
              <a:t>o Conselho da Comunidade é órgão de execução penal previsto na LEP, legalmente constituído como entidade da sociedade civil, atendendo também os disposto nas Instruções Normativas Conjuntas CGJ/PR e MP/PR 01 e 02/2014, </a:t>
            </a:r>
            <a:r>
              <a:rPr lang="pt-BR" sz="2600" b="1" strike="noStrike" spc="-1" dirty="0">
                <a:solidFill>
                  <a:srgbClr val="2F2B20"/>
                </a:solidFill>
                <a:latin typeface="Arial"/>
              </a:rPr>
              <a:t>tendo como função também a assistência ao egresso.</a:t>
            </a:r>
            <a:endParaRPr lang="pt-BR" sz="26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600" b="0" strike="noStrike" spc="-1" dirty="0">
              <a:latin typeface="Arial"/>
            </a:endParaRPr>
          </a:p>
        </p:txBody>
      </p:sp>
      <p:pic>
        <p:nvPicPr>
          <p:cNvPr id="140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2009451" y="907305"/>
            <a:ext cx="694332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0" strike="noStrike" spc="-1" dirty="0" smtClean="0">
                <a:solidFill>
                  <a:srgbClr val="2F2B20"/>
                </a:solidFill>
                <a:latin typeface="Arial"/>
              </a:rPr>
              <a:t>2) Considerando </a:t>
            </a:r>
            <a:r>
              <a:rPr lang="pt-BR" sz="2400" b="0" strike="noStrike" spc="-1" dirty="0">
                <a:solidFill>
                  <a:srgbClr val="2F2B20"/>
                </a:solidFill>
                <a:latin typeface="Arial"/>
              </a:rPr>
              <a:t>ainda que muitos Conselhos, </a:t>
            </a:r>
            <a:r>
              <a:rPr lang="pt-BR" sz="2400" b="1" strike="noStrike" spc="-1" dirty="0">
                <a:solidFill>
                  <a:srgbClr val="2F2B20"/>
                </a:solidFill>
                <a:latin typeface="Arial"/>
              </a:rPr>
              <a:t>que contam com equipe técnica, já vinha atendendo aos egressos </a:t>
            </a:r>
            <a:r>
              <a:rPr lang="pt-BR" sz="2400" b="0" strike="noStrike" spc="-1" dirty="0">
                <a:solidFill>
                  <a:srgbClr val="2F2B20"/>
                </a:solidFill>
                <a:latin typeface="Arial"/>
              </a:rPr>
              <a:t>e </a:t>
            </a:r>
            <a:r>
              <a:rPr lang="pt-BR" sz="2400" b="0" strike="noStrike" spc="-1" dirty="0" smtClean="0">
                <a:solidFill>
                  <a:srgbClr val="2F2B20"/>
                </a:solidFill>
                <a:latin typeface="Arial"/>
              </a:rPr>
              <a:t>3) que </a:t>
            </a:r>
            <a:r>
              <a:rPr lang="pt-BR" sz="2400" b="1" strike="noStrike" spc="-1" dirty="0">
                <a:solidFill>
                  <a:srgbClr val="FF0000"/>
                </a:solidFill>
                <a:latin typeface="Arial"/>
              </a:rPr>
              <a:t>a Federação </a:t>
            </a:r>
            <a:r>
              <a:rPr lang="pt-BR" sz="2400" b="1" strike="noStrike" spc="-1" dirty="0" smtClean="0">
                <a:solidFill>
                  <a:srgbClr val="FF0000"/>
                </a:solidFill>
                <a:latin typeface="Arial"/>
              </a:rPr>
              <a:t>já vinha </a:t>
            </a:r>
            <a:r>
              <a:rPr lang="pt-BR" sz="2400" b="1" strike="noStrike" spc="-1" dirty="0">
                <a:solidFill>
                  <a:srgbClr val="FF0000"/>
                </a:solidFill>
                <a:latin typeface="Arial"/>
              </a:rPr>
              <a:t>buscando construir uma metodologia própria para esse atendimento,</a:t>
            </a:r>
          </a:p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FF0000"/>
                </a:solidFill>
                <a:latin typeface="Arial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pt-BR" sz="2400" b="0" strike="noStrike" spc="-1" dirty="0">
                <a:solidFill>
                  <a:srgbClr val="2F2B20"/>
                </a:solidFill>
                <a:latin typeface="Arial"/>
              </a:rPr>
              <a:t>Resolveu </a:t>
            </a:r>
            <a:r>
              <a:rPr lang="pt-BR" sz="2400" b="1" strike="noStrike" spc="-1" dirty="0">
                <a:solidFill>
                  <a:srgbClr val="00B050"/>
                </a:solidFill>
                <a:latin typeface="Arial"/>
              </a:rPr>
              <a:t>implantar a metodologia do Escritório Social nos Conselhos da Comunidade que possuírem condições para tanto</a:t>
            </a:r>
            <a:r>
              <a:rPr lang="pt-BR" sz="2400" b="0" strike="noStrike" spc="-1" dirty="0">
                <a:solidFill>
                  <a:srgbClr val="00B050"/>
                </a:solidFill>
                <a:latin typeface="Arial"/>
              </a:rPr>
              <a:t>, </a:t>
            </a:r>
            <a:r>
              <a:rPr lang="pt-BR" sz="2400" b="0" strike="noStrike" spc="-1" dirty="0">
                <a:solidFill>
                  <a:srgbClr val="2F2B20"/>
                </a:solidFill>
                <a:latin typeface="Arial"/>
              </a:rPr>
              <a:t>readequando os serviços prestados aos egressos e seguindo as instruções do CNJ para a instituição do </a:t>
            </a:r>
            <a:r>
              <a:rPr lang="pt-BR" sz="2400" b="1" strike="noStrike" spc="-1" dirty="0">
                <a:solidFill>
                  <a:srgbClr val="2F2B20"/>
                </a:solidFill>
                <a:latin typeface="Arial"/>
              </a:rPr>
              <a:t>Programa de Assistência ao Egresso.</a:t>
            </a:r>
            <a:endParaRPr lang="pt-BR" sz="2400" b="1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42" name="Imagem 4"/>
          <p:cNvPicPr/>
          <p:nvPr/>
        </p:nvPicPr>
        <p:blipFill>
          <a:blip r:embed="rId2"/>
          <a:stretch/>
        </p:blipFill>
        <p:spPr>
          <a:xfrm>
            <a:off x="7920" y="0"/>
            <a:ext cx="153000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1264</Words>
  <Application>Microsoft Office PowerPoint</Application>
  <PresentationFormat>Apresentação na tela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Arial</vt:lpstr>
      <vt:lpstr>Calibri</vt:lpstr>
      <vt:lpstr>DejaVu Sans</vt:lpstr>
      <vt:lpstr>StarSymbol</vt:lpstr>
      <vt:lpstr>Symbol</vt:lpstr>
      <vt:lpstr>Times New Roman</vt:lpstr>
      <vt:lpstr>Trebuchet MS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Construindo uma outra forma da sociedade lidar com a criminalidade:  atribuições, competências e formação do psicólogo em uma nova intervenção da  Psicologia no sistema prisional</dc:title>
  <dc:subject/>
  <dc:creator>Valdirene</dc:creator>
  <dc:description/>
  <cp:lastModifiedBy>SALAPROF.06</cp:lastModifiedBy>
  <cp:revision>93</cp:revision>
  <dcterms:created xsi:type="dcterms:W3CDTF">2007-02-26T02:18:09Z</dcterms:created>
  <dcterms:modified xsi:type="dcterms:W3CDTF">2019-11-21T01:05:17Z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20</vt:i4>
  </property>
</Properties>
</file>